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1"/>
  </p:notesMasterIdLst>
  <p:sldIdLst>
    <p:sldId id="256" r:id="rId2"/>
    <p:sldId id="266" r:id="rId3"/>
    <p:sldId id="257" r:id="rId4"/>
    <p:sldId id="258" r:id="rId5"/>
    <p:sldId id="259" r:id="rId6"/>
    <p:sldId id="265" r:id="rId7"/>
    <p:sldId id="261" r:id="rId8"/>
    <p:sldId id="263" r:id="rId9"/>
    <p:sldId id="267" r:id="rId10"/>
    <p:sldId id="264" r:id="rId11"/>
    <p:sldId id="262" r:id="rId12"/>
    <p:sldId id="279" r:id="rId13"/>
    <p:sldId id="280" r:id="rId14"/>
    <p:sldId id="278" r:id="rId15"/>
    <p:sldId id="269" r:id="rId16"/>
    <p:sldId id="270" r:id="rId17"/>
    <p:sldId id="272" r:id="rId18"/>
    <p:sldId id="277" r:id="rId19"/>
    <p:sldId id="276"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452"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639C36-E200-4063-B54B-B9F4DD9B226C}" type="datetimeFigureOut">
              <a:rPr lang="en-US" smtClean="0"/>
              <a:t>9/2/2014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DA0CAE-D3C0-48D6-8F5F-8968A36C8BD5}" type="slidenum">
              <a:rPr lang="en-US" smtClean="0"/>
              <a:t>‹#›</a:t>
            </a:fld>
            <a:endParaRPr lang="en-US"/>
          </a:p>
        </p:txBody>
      </p:sp>
    </p:spTree>
    <p:extLst>
      <p:ext uri="{BB962C8B-B14F-4D97-AF65-F5344CB8AC3E}">
        <p14:creationId xmlns:p14="http://schemas.microsoft.com/office/powerpoint/2010/main" val="1469481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Riley</a:t>
            </a:r>
            <a:endParaRPr lang="en-US" dirty="0"/>
          </a:p>
        </p:txBody>
      </p:sp>
      <p:sp>
        <p:nvSpPr>
          <p:cNvPr id="4" name="Slide Number Placeholder 3"/>
          <p:cNvSpPr>
            <a:spLocks noGrp="1"/>
          </p:cNvSpPr>
          <p:nvPr>
            <p:ph type="sldNum" sz="quarter" idx="10"/>
          </p:nvPr>
        </p:nvSpPr>
        <p:spPr/>
        <p:txBody>
          <a:bodyPr/>
          <a:lstStyle/>
          <a:p>
            <a:fld id="{31DA0CAE-D3C0-48D6-8F5F-8968A36C8BD5}" type="slidenum">
              <a:rPr lang="en-US" smtClean="0"/>
              <a:t>1</a:t>
            </a:fld>
            <a:endParaRPr lang="en-US"/>
          </a:p>
        </p:txBody>
      </p:sp>
    </p:spTree>
    <p:extLst>
      <p:ext uri="{BB962C8B-B14F-4D97-AF65-F5344CB8AC3E}">
        <p14:creationId xmlns:p14="http://schemas.microsoft.com/office/powerpoint/2010/main" val="1625119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Andrew</a:t>
            </a:r>
            <a:endParaRPr lang="en-US" dirty="0"/>
          </a:p>
        </p:txBody>
      </p:sp>
      <p:sp>
        <p:nvSpPr>
          <p:cNvPr id="4" name="Slide Number Placeholder 3"/>
          <p:cNvSpPr>
            <a:spLocks noGrp="1"/>
          </p:cNvSpPr>
          <p:nvPr>
            <p:ph type="sldNum" sz="quarter" idx="10"/>
          </p:nvPr>
        </p:nvSpPr>
        <p:spPr/>
        <p:txBody>
          <a:bodyPr/>
          <a:lstStyle/>
          <a:p>
            <a:fld id="{31DA0CAE-D3C0-48D6-8F5F-8968A36C8BD5}" type="slidenum">
              <a:rPr lang="en-US" smtClean="0"/>
              <a:t>10</a:t>
            </a:fld>
            <a:endParaRPr lang="en-US"/>
          </a:p>
        </p:txBody>
      </p:sp>
    </p:spTree>
    <p:extLst>
      <p:ext uri="{BB962C8B-B14F-4D97-AF65-F5344CB8AC3E}">
        <p14:creationId xmlns:p14="http://schemas.microsoft.com/office/powerpoint/2010/main" val="2316544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a:t>
            </a:r>
            <a:r>
              <a:rPr lang="en-US" baseline="0" dirty="0" err="1" smtClean="0"/>
              <a:t>Mayank</a:t>
            </a:r>
            <a:endParaRPr lang="en-US" dirty="0"/>
          </a:p>
        </p:txBody>
      </p:sp>
      <p:sp>
        <p:nvSpPr>
          <p:cNvPr id="4" name="Slide Number Placeholder 3"/>
          <p:cNvSpPr>
            <a:spLocks noGrp="1"/>
          </p:cNvSpPr>
          <p:nvPr>
            <p:ph type="sldNum" sz="quarter" idx="10"/>
          </p:nvPr>
        </p:nvSpPr>
        <p:spPr/>
        <p:txBody>
          <a:bodyPr/>
          <a:lstStyle/>
          <a:p>
            <a:fld id="{31DA0CAE-D3C0-48D6-8F5F-8968A36C8BD5}" type="slidenum">
              <a:rPr lang="en-US" smtClean="0"/>
              <a:t>11</a:t>
            </a:fld>
            <a:endParaRPr lang="en-US"/>
          </a:p>
        </p:txBody>
      </p:sp>
    </p:spTree>
    <p:extLst>
      <p:ext uri="{BB962C8B-B14F-4D97-AF65-F5344CB8AC3E}">
        <p14:creationId xmlns:p14="http://schemas.microsoft.com/office/powerpoint/2010/main" val="512407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2AC81FF0-8F10-4660-9AB5-6A2A6A0076A0}" type="slidenum">
              <a:rPr lang="en-US" smtClean="0"/>
              <a:t>12</a:t>
            </a:fld>
            <a:endParaRPr lang="en-US"/>
          </a:p>
        </p:txBody>
      </p:sp>
    </p:spTree>
    <p:extLst>
      <p:ext uri="{BB962C8B-B14F-4D97-AF65-F5344CB8AC3E}">
        <p14:creationId xmlns:p14="http://schemas.microsoft.com/office/powerpoint/2010/main" val="1639669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Speakers: Morgan</a:t>
            </a:r>
          </a:p>
          <a:p>
            <a:r>
              <a:rPr lang="en-US" dirty="0" smtClean="0"/>
              <a:t>Transition slide, this section details</a:t>
            </a:r>
            <a:r>
              <a:rPr lang="en-US" baseline="0" dirty="0" smtClean="0"/>
              <a:t> how to actually get involved with PSPE</a:t>
            </a:r>
            <a:endParaRPr lang="en-US" dirty="0"/>
          </a:p>
        </p:txBody>
      </p:sp>
      <p:sp>
        <p:nvSpPr>
          <p:cNvPr id="4" name="Slide Number Placeholder 3"/>
          <p:cNvSpPr>
            <a:spLocks noGrp="1"/>
          </p:cNvSpPr>
          <p:nvPr>
            <p:ph type="sldNum" sz="quarter" idx="10"/>
          </p:nvPr>
        </p:nvSpPr>
        <p:spPr/>
        <p:txBody>
          <a:bodyPr/>
          <a:lstStyle/>
          <a:p>
            <a:fld id="{31DA0CAE-D3C0-48D6-8F5F-8968A36C8BD5}" type="slidenum">
              <a:rPr lang="en-US" smtClean="0"/>
              <a:t>14</a:t>
            </a:fld>
            <a:endParaRPr lang="en-US"/>
          </a:p>
        </p:txBody>
      </p:sp>
    </p:spTree>
    <p:extLst>
      <p:ext uri="{BB962C8B-B14F-4D97-AF65-F5344CB8AC3E}">
        <p14:creationId xmlns:p14="http://schemas.microsoft.com/office/powerpoint/2010/main" val="1814051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a:t>
            </a:r>
            <a:r>
              <a:rPr lang="en-US" dirty="0" smtClean="0"/>
              <a:t>Morgan</a:t>
            </a:r>
            <a:endParaRPr lang="en-US" dirty="0"/>
          </a:p>
        </p:txBody>
      </p:sp>
      <p:sp>
        <p:nvSpPr>
          <p:cNvPr id="4" name="Slide Number Placeholder 3"/>
          <p:cNvSpPr>
            <a:spLocks noGrp="1"/>
          </p:cNvSpPr>
          <p:nvPr>
            <p:ph type="sldNum" sz="quarter" idx="10"/>
          </p:nvPr>
        </p:nvSpPr>
        <p:spPr/>
        <p:txBody>
          <a:bodyPr/>
          <a:lstStyle/>
          <a:p>
            <a:fld id="{31DA0CAE-D3C0-48D6-8F5F-8968A36C8BD5}" type="slidenum">
              <a:rPr lang="en-US" smtClean="0"/>
              <a:t>15</a:t>
            </a:fld>
            <a:endParaRPr lang="en-US"/>
          </a:p>
        </p:txBody>
      </p:sp>
    </p:spTree>
    <p:extLst>
      <p:ext uri="{BB962C8B-B14F-4D97-AF65-F5344CB8AC3E}">
        <p14:creationId xmlns:p14="http://schemas.microsoft.com/office/powerpoint/2010/main" val="791098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Jon</a:t>
            </a:r>
            <a:endParaRPr lang="en-US" dirty="0"/>
          </a:p>
        </p:txBody>
      </p:sp>
      <p:sp>
        <p:nvSpPr>
          <p:cNvPr id="4" name="Slide Number Placeholder 3"/>
          <p:cNvSpPr>
            <a:spLocks noGrp="1"/>
          </p:cNvSpPr>
          <p:nvPr>
            <p:ph type="sldNum" sz="quarter" idx="10"/>
          </p:nvPr>
        </p:nvSpPr>
        <p:spPr/>
        <p:txBody>
          <a:bodyPr/>
          <a:lstStyle/>
          <a:p>
            <a:fld id="{31DA0CAE-D3C0-48D6-8F5F-8968A36C8BD5}" type="slidenum">
              <a:rPr lang="en-US" smtClean="0"/>
              <a:t>16</a:t>
            </a:fld>
            <a:endParaRPr lang="en-US"/>
          </a:p>
        </p:txBody>
      </p:sp>
    </p:spTree>
    <p:extLst>
      <p:ext uri="{BB962C8B-B14F-4D97-AF65-F5344CB8AC3E}">
        <p14:creationId xmlns:p14="http://schemas.microsoft.com/office/powerpoint/2010/main" val="2763165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a:t>
            </a:r>
            <a:r>
              <a:rPr lang="en-US" dirty="0" smtClean="0"/>
              <a:t>Kyle</a:t>
            </a:r>
            <a:endParaRPr lang="en-US" dirty="0"/>
          </a:p>
        </p:txBody>
      </p:sp>
      <p:sp>
        <p:nvSpPr>
          <p:cNvPr id="4" name="Slide Number Placeholder 3"/>
          <p:cNvSpPr>
            <a:spLocks noGrp="1"/>
          </p:cNvSpPr>
          <p:nvPr>
            <p:ph type="sldNum" sz="quarter" idx="10"/>
          </p:nvPr>
        </p:nvSpPr>
        <p:spPr/>
        <p:txBody>
          <a:bodyPr/>
          <a:lstStyle/>
          <a:p>
            <a:fld id="{31DA0CAE-D3C0-48D6-8F5F-8968A36C8BD5}" type="slidenum">
              <a:rPr lang="en-US" smtClean="0"/>
              <a:t>17</a:t>
            </a:fld>
            <a:endParaRPr lang="en-US"/>
          </a:p>
        </p:txBody>
      </p:sp>
    </p:spTree>
    <p:extLst>
      <p:ext uri="{BB962C8B-B14F-4D97-AF65-F5344CB8AC3E}">
        <p14:creationId xmlns:p14="http://schemas.microsoft.com/office/powerpoint/2010/main" val="3367804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Riley</a:t>
            </a:r>
            <a:endParaRPr lang="en-US" dirty="0"/>
          </a:p>
        </p:txBody>
      </p:sp>
      <p:sp>
        <p:nvSpPr>
          <p:cNvPr id="4" name="Slide Number Placeholder 3"/>
          <p:cNvSpPr>
            <a:spLocks noGrp="1"/>
          </p:cNvSpPr>
          <p:nvPr>
            <p:ph type="sldNum" sz="quarter" idx="10"/>
          </p:nvPr>
        </p:nvSpPr>
        <p:spPr/>
        <p:txBody>
          <a:bodyPr/>
          <a:lstStyle/>
          <a:p>
            <a:fld id="{31DA0CAE-D3C0-48D6-8F5F-8968A36C8BD5}" type="slidenum">
              <a:rPr lang="en-US" smtClean="0"/>
              <a:t>18</a:t>
            </a:fld>
            <a:endParaRPr lang="en-US"/>
          </a:p>
        </p:txBody>
      </p:sp>
    </p:spTree>
    <p:extLst>
      <p:ext uri="{BB962C8B-B14F-4D97-AF65-F5344CB8AC3E}">
        <p14:creationId xmlns:p14="http://schemas.microsoft.com/office/powerpoint/2010/main" val="3367804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Riley</a:t>
            </a:r>
            <a:endParaRPr lang="en-US" dirty="0"/>
          </a:p>
        </p:txBody>
      </p:sp>
      <p:sp>
        <p:nvSpPr>
          <p:cNvPr id="4" name="Slide Number Placeholder 3"/>
          <p:cNvSpPr>
            <a:spLocks noGrp="1"/>
          </p:cNvSpPr>
          <p:nvPr>
            <p:ph type="sldNum" sz="quarter" idx="10"/>
          </p:nvPr>
        </p:nvSpPr>
        <p:spPr/>
        <p:txBody>
          <a:bodyPr/>
          <a:lstStyle/>
          <a:p>
            <a:fld id="{31DA0CAE-D3C0-48D6-8F5F-8968A36C8BD5}" type="slidenum">
              <a:rPr lang="en-US" smtClean="0"/>
              <a:t>19</a:t>
            </a:fld>
            <a:endParaRPr lang="en-US"/>
          </a:p>
        </p:txBody>
      </p:sp>
    </p:spTree>
    <p:extLst>
      <p:ext uri="{BB962C8B-B14F-4D97-AF65-F5344CB8AC3E}">
        <p14:creationId xmlns:p14="http://schemas.microsoft.com/office/powerpoint/2010/main" val="2812232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Riley</a:t>
            </a:r>
            <a:endParaRPr lang="en-US" dirty="0"/>
          </a:p>
        </p:txBody>
      </p:sp>
      <p:sp>
        <p:nvSpPr>
          <p:cNvPr id="4" name="Slide Number Placeholder 3"/>
          <p:cNvSpPr>
            <a:spLocks noGrp="1"/>
          </p:cNvSpPr>
          <p:nvPr>
            <p:ph type="sldNum" sz="quarter" idx="10"/>
          </p:nvPr>
        </p:nvSpPr>
        <p:spPr/>
        <p:txBody>
          <a:bodyPr/>
          <a:lstStyle/>
          <a:p>
            <a:fld id="{31DA0CAE-D3C0-48D6-8F5F-8968A36C8BD5}" type="slidenum">
              <a:rPr lang="en-US" smtClean="0"/>
              <a:t>2</a:t>
            </a:fld>
            <a:endParaRPr lang="en-US"/>
          </a:p>
        </p:txBody>
      </p:sp>
    </p:spTree>
    <p:extLst>
      <p:ext uri="{BB962C8B-B14F-4D97-AF65-F5344CB8AC3E}">
        <p14:creationId xmlns:p14="http://schemas.microsoft.com/office/powerpoint/2010/main" val="3704488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Riley</a:t>
            </a:r>
            <a:endParaRPr lang="en-US" dirty="0"/>
          </a:p>
        </p:txBody>
      </p:sp>
      <p:sp>
        <p:nvSpPr>
          <p:cNvPr id="4" name="Slide Number Placeholder 3"/>
          <p:cNvSpPr>
            <a:spLocks noGrp="1"/>
          </p:cNvSpPr>
          <p:nvPr>
            <p:ph type="sldNum" sz="quarter" idx="10"/>
          </p:nvPr>
        </p:nvSpPr>
        <p:spPr/>
        <p:txBody>
          <a:bodyPr/>
          <a:lstStyle/>
          <a:p>
            <a:fld id="{31DA0CAE-D3C0-48D6-8F5F-8968A36C8BD5}" type="slidenum">
              <a:rPr lang="en-US" smtClean="0"/>
              <a:t>3</a:t>
            </a:fld>
            <a:endParaRPr lang="en-US"/>
          </a:p>
        </p:txBody>
      </p:sp>
    </p:spTree>
    <p:extLst>
      <p:ext uri="{BB962C8B-B14F-4D97-AF65-F5344CB8AC3E}">
        <p14:creationId xmlns:p14="http://schemas.microsoft.com/office/powerpoint/2010/main" val="253077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Officers listed (Riley covers faculty advisors)</a:t>
            </a:r>
            <a:endParaRPr lang="en-US" dirty="0"/>
          </a:p>
        </p:txBody>
      </p:sp>
      <p:sp>
        <p:nvSpPr>
          <p:cNvPr id="4" name="Slide Number Placeholder 3"/>
          <p:cNvSpPr>
            <a:spLocks noGrp="1"/>
          </p:cNvSpPr>
          <p:nvPr>
            <p:ph type="sldNum" sz="quarter" idx="10"/>
          </p:nvPr>
        </p:nvSpPr>
        <p:spPr/>
        <p:txBody>
          <a:bodyPr/>
          <a:lstStyle/>
          <a:p>
            <a:fld id="{31DA0CAE-D3C0-48D6-8F5F-8968A36C8BD5}" type="slidenum">
              <a:rPr lang="en-US" smtClean="0"/>
              <a:t>4</a:t>
            </a:fld>
            <a:endParaRPr lang="en-US"/>
          </a:p>
        </p:txBody>
      </p:sp>
    </p:spTree>
    <p:extLst>
      <p:ext uri="{BB962C8B-B14F-4D97-AF65-F5344CB8AC3E}">
        <p14:creationId xmlns:p14="http://schemas.microsoft.com/office/powerpoint/2010/main" val="315160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Kyle</a:t>
            </a:r>
            <a:endParaRPr lang="en-US" dirty="0"/>
          </a:p>
        </p:txBody>
      </p:sp>
      <p:sp>
        <p:nvSpPr>
          <p:cNvPr id="4" name="Slide Number Placeholder 3"/>
          <p:cNvSpPr>
            <a:spLocks noGrp="1"/>
          </p:cNvSpPr>
          <p:nvPr>
            <p:ph type="sldNum" sz="quarter" idx="10"/>
          </p:nvPr>
        </p:nvSpPr>
        <p:spPr/>
        <p:txBody>
          <a:bodyPr/>
          <a:lstStyle/>
          <a:p>
            <a:fld id="{31DA0CAE-D3C0-48D6-8F5F-8968A36C8BD5}" type="slidenum">
              <a:rPr lang="en-US" smtClean="0"/>
              <a:t>5</a:t>
            </a:fld>
            <a:endParaRPr lang="en-US"/>
          </a:p>
        </p:txBody>
      </p:sp>
    </p:spTree>
    <p:extLst>
      <p:ext uri="{BB962C8B-B14F-4D97-AF65-F5344CB8AC3E}">
        <p14:creationId xmlns:p14="http://schemas.microsoft.com/office/powerpoint/2010/main" val="1769242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Patrick</a:t>
            </a:r>
            <a:endParaRPr lang="en-US" dirty="0"/>
          </a:p>
        </p:txBody>
      </p:sp>
      <p:sp>
        <p:nvSpPr>
          <p:cNvPr id="4" name="Slide Number Placeholder 3"/>
          <p:cNvSpPr>
            <a:spLocks noGrp="1"/>
          </p:cNvSpPr>
          <p:nvPr>
            <p:ph type="sldNum" sz="quarter" idx="10"/>
          </p:nvPr>
        </p:nvSpPr>
        <p:spPr/>
        <p:txBody>
          <a:bodyPr/>
          <a:lstStyle/>
          <a:p>
            <a:fld id="{31DA0CAE-D3C0-48D6-8F5F-8968A36C8BD5}" type="slidenum">
              <a:rPr lang="en-US" smtClean="0"/>
              <a:t>6</a:t>
            </a:fld>
            <a:endParaRPr lang="en-US"/>
          </a:p>
        </p:txBody>
      </p:sp>
    </p:spTree>
    <p:extLst>
      <p:ext uri="{BB962C8B-B14F-4D97-AF65-F5344CB8AC3E}">
        <p14:creationId xmlns:p14="http://schemas.microsoft.com/office/powerpoint/2010/main" val="4277067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Patrick</a:t>
            </a:r>
            <a:endParaRPr lang="en-US" dirty="0"/>
          </a:p>
        </p:txBody>
      </p:sp>
      <p:sp>
        <p:nvSpPr>
          <p:cNvPr id="4" name="Slide Number Placeholder 3"/>
          <p:cNvSpPr>
            <a:spLocks noGrp="1"/>
          </p:cNvSpPr>
          <p:nvPr>
            <p:ph type="sldNum" sz="quarter" idx="10"/>
          </p:nvPr>
        </p:nvSpPr>
        <p:spPr/>
        <p:txBody>
          <a:bodyPr/>
          <a:lstStyle/>
          <a:p>
            <a:fld id="{31DA0CAE-D3C0-48D6-8F5F-8968A36C8BD5}" type="slidenum">
              <a:rPr lang="en-US" smtClean="0"/>
              <a:t>7</a:t>
            </a:fld>
            <a:endParaRPr lang="en-US"/>
          </a:p>
        </p:txBody>
      </p:sp>
    </p:spTree>
    <p:extLst>
      <p:ext uri="{BB962C8B-B14F-4D97-AF65-F5344CB8AC3E}">
        <p14:creationId xmlns:p14="http://schemas.microsoft.com/office/powerpoint/2010/main" val="2611641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a:t>
            </a:r>
            <a:r>
              <a:rPr lang="en-US" baseline="0" dirty="0" err="1" smtClean="0"/>
              <a:t>Udit</a:t>
            </a:r>
            <a:endParaRPr lang="en-US" dirty="0"/>
          </a:p>
        </p:txBody>
      </p:sp>
      <p:sp>
        <p:nvSpPr>
          <p:cNvPr id="4" name="Slide Number Placeholder 3"/>
          <p:cNvSpPr>
            <a:spLocks noGrp="1"/>
          </p:cNvSpPr>
          <p:nvPr>
            <p:ph type="sldNum" sz="quarter" idx="10"/>
          </p:nvPr>
        </p:nvSpPr>
        <p:spPr/>
        <p:txBody>
          <a:bodyPr/>
          <a:lstStyle/>
          <a:p>
            <a:fld id="{31DA0CAE-D3C0-48D6-8F5F-8968A36C8BD5}" type="slidenum">
              <a:rPr lang="en-US" smtClean="0"/>
              <a:t>8</a:t>
            </a:fld>
            <a:endParaRPr lang="en-US"/>
          </a:p>
        </p:txBody>
      </p:sp>
    </p:spTree>
    <p:extLst>
      <p:ext uri="{BB962C8B-B14F-4D97-AF65-F5344CB8AC3E}">
        <p14:creationId xmlns:p14="http://schemas.microsoft.com/office/powerpoint/2010/main" val="4078080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a:t>
            </a:r>
            <a:r>
              <a:rPr lang="en-US" dirty="0" err="1" smtClean="0"/>
              <a:t>Udit</a:t>
            </a:r>
            <a:r>
              <a:rPr lang="en-US" dirty="0" smtClean="0"/>
              <a:t> </a:t>
            </a:r>
          </a:p>
          <a:p>
            <a:r>
              <a:rPr lang="en-US" dirty="0" smtClean="0"/>
              <a:t>It is a great opportunity to get involved with the community (</a:t>
            </a:r>
            <a:r>
              <a:rPr lang="en-US" baseline="0" dirty="0" smtClean="0"/>
              <a:t>we need 60 volunteers), low time commitment, encourage youth to get into STEM careers</a:t>
            </a:r>
            <a:endParaRPr lang="en-US" dirty="0"/>
          </a:p>
        </p:txBody>
      </p:sp>
      <p:sp>
        <p:nvSpPr>
          <p:cNvPr id="4" name="Slide Number Placeholder 3"/>
          <p:cNvSpPr>
            <a:spLocks noGrp="1"/>
          </p:cNvSpPr>
          <p:nvPr>
            <p:ph type="sldNum" sz="quarter" idx="10"/>
          </p:nvPr>
        </p:nvSpPr>
        <p:spPr/>
        <p:txBody>
          <a:bodyPr/>
          <a:lstStyle/>
          <a:p>
            <a:fld id="{31DA0CAE-D3C0-48D6-8F5F-8968A36C8BD5}" type="slidenum">
              <a:rPr lang="en-US" smtClean="0"/>
              <a:t>9</a:t>
            </a:fld>
            <a:endParaRPr lang="en-US"/>
          </a:p>
        </p:txBody>
      </p:sp>
    </p:spTree>
    <p:extLst>
      <p:ext uri="{BB962C8B-B14F-4D97-AF65-F5344CB8AC3E}">
        <p14:creationId xmlns:p14="http://schemas.microsoft.com/office/powerpoint/2010/main" val="2374820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0" name="Rectangle 9"/>
          <p:cNvSpPr/>
          <p:nvPr/>
        </p:nvSpPr>
        <p:spPr>
          <a:xfrm>
            <a:off x="-1" y="2545080"/>
            <a:ext cx="9144000" cy="3255264"/>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1" y="2667000"/>
            <a:ext cx="9144000" cy="2739571"/>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 y="5479143"/>
            <a:ext cx="9144000" cy="235857"/>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28599" y="2819400"/>
            <a:ext cx="8686800" cy="1470025"/>
          </a:xfrm>
        </p:spPr>
        <p:txBody>
          <a:bodyPr anchor="b">
            <a:noAutofit/>
          </a:bodyPr>
          <a:lstStyle>
            <a:lvl1pPr>
              <a:defRPr sz="7200" b="0" cap="none" spc="0">
                <a:ln w="13970" cmpd="sng">
                  <a:solidFill>
                    <a:srgbClr val="FFFFFF"/>
                  </a:solidFill>
                  <a:prstDash val="solid"/>
                </a:ln>
                <a:solidFill>
                  <a:srgbClr val="FFFFFF"/>
                </a:solidFill>
                <a:effectLst>
                  <a:outerShdw blurRad="63500" dir="3600000" algn="tl" rotWithShape="0">
                    <a:srgbClr val="000000">
                      <a:alpha val="70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571499" y="4800600"/>
            <a:ext cx="8001000" cy="5334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FB64FCC-2DEE-4F39-B69A-067794889A75}" type="datetimeFigureOut">
              <a:rPr lang="en-US" smtClean="0"/>
              <a:t>9/2/2014</a:t>
            </a:fld>
            <a:endParaRPr lang="en-US"/>
          </a:p>
        </p:txBody>
      </p:sp>
      <p:sp>
        <p:nvSpPr>
          <p:cNvPr id="5" name="Footer Placeholder 4"/>
          <p:cNvSpPr>
            <a:spLocks noGrp="1"/>
          </p:cNvSpPr>
          <p:nvPr>
            <p:ph type="ftr" sz="quarter" idx="11"/>
          </p:nvPr>
        </p:nvSpPr>
        <p:spPr>
          <a:xfrm>
            <a:off x="5791200" y="6356350"/>
            <a:ext cx="2895600" cy="365125"/>
          </a:xfrm>
        </p:spPr>
        <p:txBody>
          <a:bodyPr/>
          <a:lstStyle>
            <a:lvl1pPr algn="r">
              <a:defRPr/>
            </a:lvl1pPr>
          </a:lstStyle>
          <a:p>
            <a:endParaRPr lang="en-US"/>
          </a:p>
        </p:txBody>
      </p:sp>
      <p:sp>
        <p:nvSpPr>
          <p:cNvPr id="11" name="TextBox 10"/>
          <p:cNvSpPr txBox="1"/>
          <p:nvPr/>
        </p:nvSpPr>
        <p:spPr>
          <a:xfrm>
            <a:off x="3148584" y="4261104"/>
            <a:ext cx="1219200" cy="584775"/>
          </a:xfrm>
          <a:prstGeom prst="rect">
            <a:avLst/>
          </a:prstGeom>
          <a:noFill/>
        </p:spPr>
        <p:txBody>
          <a:bodyPr wrap="square" rtlCol="0">
            <a:spAutoFit/>
          </a:bodyPr>
          <a:lstStyle/>
          <a:p>
            <a:pPr algn="r"/>
            <a:r>
              <a:rPr lang="en-US" sz="3200" spc="150" dirty="0" smtClean="0">
                <a:solidFill>
                  <a:schemeClr val="accent1"/>
                </a:solidFill>
                <a:sym typeface="Wingdings"/>
              </a:rPr>
              <a:t></a:t>
            </a:r>
            <a:endParaRPr lang="en-US" sz="3200" spc="150" dirty="0">
              <a:solidFill>
                <a:schemeClr val="accent1"/>
              </a:solidFill>
            </a:endParaRPr>
          </a:p>
        </p:txBody>
      </p:sp>
      <p:sp>
        <p:nvSpPr>
          <p:cNvPr id="6" name="Slide Number Placeholder 5"/>
          <p:cNvSpPr>
            <a:spLocks noGrp="1"/>
          </p:cNvSpPr>
          <p:nvPr>
            <p:ph type="sldNum" sz="quarter" idx="12"/>
          </p:nvPr>
        </p:nvSpPr>
        <p:spPr>
          <a:xfrm>
            <a:off x="3962399" y="4392168"/>
            <a:ext cx="1219200" cy="365125"/>
          </a:xfrm>
        </p:spPr>
        <p:txBody>
          <a:bodyPr/>
          <a:lstStyle>
            <a:lvl1pPr algn="ctr">
              <a:defRPr sz="2400">
                <a:latin typeface="+mj-lt"/>
              </a:defRPr>
            </a:lvl1pPr>
          </a:lstStyle>
          <a:p>
            <a:fld id="{811A3D3C-A002-40FF-A8DE-718DE3A4552C}" type="slidenum">
              <a:rPr lang="en-US" smtClean="0"/>
              <a:t>‹#›</a:t>
            </a:fld>
            <a:endParaRPr lang="en-US"/>
          </a:p>
        </p:txBody>
      </p:sp>
      <p:sp>
        <p:nvSpPr>
          <p:cNvPr id="15" name="TextBox 14"/>
          <p:cNvSpPr txBox="1"/>
          <p:nvPr/>
        </p:nvSpPr>
        <p:spPr>
          <a:xfrm>
            <a:off x="4818888" y="4261104"/>
            <a:ext cx="1219200" cy="584775"/>
          </a:xfrm>
          <a:prstGeom prst="rect">
            <a:avLst/>
          </a:prstGeom>
          <a:noFill/>
        </p:spPr>
        <p:txBody>
          <a:bodyPr wrap="square" rtlCol="0">
            <a:spAutoFit/>
          </a:bodyPr>
          <a:lstStyle/>
          <a:p>
            <a:pPr algn="l"/>
            <a:r>
              <a:rPr lang="en-US" sz="3200" spc="150" dirty="0" smtClean="0">
                <a:solidFill>
                  <a:schemeClr val="accent1"/>
                </a:solidFill>
                <a:sym typeface="Wingdings"/>
              </a:rPr>
              <a:t></a:t>
            </a:r>
            <a:endParaRPr lang="en-US" sz="3200" spc="150" dirty="0">
              <a:solidFill>
                <a:schemeClr val="accent1"/>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B64FCC-2DEE-4F39-B69A-067794889A75}" type="datetimeFigureOut">
              <a:rPr lang="en-US" smtClean="0"/>
              <a:t>9/2/2014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A3D3C-A002-40FF-A8DE-718DE3A4552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7" name="Rectangle 6"/>
          <p:cNvSpPr/>
          <p:nvPr/>
        </p:nvSpPr>
        <p:spPr>
          <a:xfrm rot="5400000">
            <a:off x="4591050" y="2409824"/>
            <a:ext cx="6858000" cy="2038351"/>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rot="5400000">
            <a:off x="4668203" y="2570797"/>
            <a:ext cx="6858000" cy="1716405"/>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p:cNvSpPr>
            <a:spLocks noGrp="1"/>
          </p:cNvSpPr>
          <p:nvPr>
            <p:ph type="title" orient="vert"/>
          </p:nvPr>
        </p:nvSpPr>
        <p:spPr>
          <a:xfrm>
            <a:off x="7315200" y="274638"/>
            <a:ext cx="1447800" cy="5851525"/>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199" y="274638"/>
            <a:ext cx="6353175"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B64FCC-2DEE-4F39-B69A-067794889A75}" type="datetimeFigureOut">
              <a:rPr lang="en-US" smtClean="0"/>
              <a:t>9/2/2014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096000" y="6356350"/>
            <a:ext cx="762000" cy="365125"/>
          </a:xfrm>
        </p:spPr>
        <p:txBody>
          <a:bodyPr/>
          <a:lstStyle/>
          <a:p>
            <a:fld id="{811A3D3C-A002-40FF-A8DE-718DE3A4552C}" type="slidenum">
              <a:rPr lang="en-US" smtClean="0"/>
              <a:t>‹#›</a:t>
            </a:fld>
            <a:endParaRPr lang="en-US"/>
          </a:p>
        </p:txBody>
      </p:sp>
      <p:sp>
        <p:nvSpPr>
          <p:cNvPr id="9" name="Rectangle 8"/>
          <p:cNvSpPr/>
          <p:nvPr/>
        </p:nvSpPr>
        <p:spPr>
          <a:xfrm rot="5400000">
            <a:off x="3681476" y="3354324"/>
            <a:ext cx="6858000" cy="149352"/>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FB64FCC-2DEE-4F39-B69A-067794889A75}" type="datetimeFigureOut">
              <a:rPr lang="en-US" smtClean="0"/>
              <a:t>9/2/2014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A3D3C-A002-40FF-A8DE-718DE3A4552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Rectangle 6"/>
          <p:cNvSpPr/>
          <p:nvPr/>
        </p:nvSpPr>
        <p:spPr>
          <a:xfrm>
            <a:off x="-1" y="2545080"/>
            <a:ext cx="9144000" cy="3255264"/>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1" y="2667000"/>
            <a:ext cx="9144000" cy="2739571"/>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 y="5479143"/>
            <a:ext cx="9144000" cy="235857"/>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599" y="2819400"/>
            <a:ext cx="8686800" cy="1463040"/>
          </a:xfrm>
        </p:spPr>
        <p:txBody>
          <a:bodyPr anchor="b" anchorCtr="0">
            <a:noAutofit/>
          </a:bodyPr>
          <a:lstStyle>
            <a:lvl1pPr algn="ctr">
              <a:defRPr sz="72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571499" y="4800600"/>
            <a:ext cx="8001000" cy="548640"/>
          </a:xfrm>
        </p:spPr>
        <p:txBody>
          <a:bodyPr anchor="b"/>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FB64FCC-2DEE-4F39-B69A-067794889A75}" type="datetimeFigureOut">
              <a:rPr lang="en-US" smtClean="0"/>
              <a:t>9/2/2014</a:t>
            </a:fld>
            <a:endParaRPr lang="en-US"/>
          </a:p>
        </p:txBody>
      </p:sp>
      <p:sp>
        <p:nvSpPr>
          <p:cNvPr id="5" name="Footer Placeholder 4"/>
          <p:cNvSpPr>
            <a:spLocks noGrp="1"/>
          </p:cNvSpPr>
          <p:nvPr>
            <p:ph type="ftr" sz="quarter" idx="11"/>
          </p:nvPr>
        </p:nvSpPr>
        <p:spPr>
          <a:xfrm>
            <a:off x="5791200" y="6356350"/>
            <a:ext cx="2895600" cy="365125"/>
          </a:xfrm>
        </p:spPr>
        <p:txBody>
          <a:bodyPr/>
          <a:lstStyle/>
          <a:p>
            <a:endParaRPr lang="en-US"/>
          </a:p>
        </p:txBody>
      </p:sp>
      <p:sp>
        <p:nvSpPr>
          <p:cNvPr id="6" name="Slide Number Placeholder 5"/>
          <p:cNvSpPr>
            <a:spLocks noGrp="1"/>
          </p:cNvSpPr>
          <p:nvPr>
            <p:ph type="sldNum" sz="quarter" idx="12"/>
          </p:nvPr>
        </p:nvSpPr>
        <p:spPr>
          <a:xfrm>
            <a:off x="3959352" y="4389120"/>
            <a:ext cx="1216152" cy="365125"/>
          </a:xfrm>
        </p:spPr>
        <p:txBody>
          <a:bodyPr/>
          <a:lstStyle>
            <a:lvl1pPr algn="ctr">
              <a:defRPr sz="2400">
                <a:solidFill>
                  <a:srgbClr val="FFFFFF"/>
                </a:solidFill>
              </a:defRPr>
            </a:lvl1pPr>
          </a:lstStyle>
          <a:p>
            <a:fld id="{811A3D3C-A002-40FF-A8DE-718DE3A4552C}" type="slidenum">
              <a:rPr lang="en-US" smtClean="0"/>
              <a:t>‹#›</a:t>
            </a:fld>
            <a:endParaRPr lang="en-US"/>
          </a:p>
        </p:txBody>
      </p:sp>
      <p:sp>
        <p:nvSpPr>
          <p:cNvPr id="11" name="TextBox 10"/>
          <p:cNvSpPr txBox="1"/>
          <p:nvPr/>
        </p:nvSpPr>
        <p:spPr>
          <a:xfrm>
            <a:off x="4818888" y="4261104"/>
            <a:ext cx="1219200" cy="584775"/>
          </a:xfrm>
          <a:prstGeom prst="rect">
            <a:avLst/>
          </a:prstGeom>
          <a:noFill/>
        </p:spPr>
        <p:txBody>
          <a:bodyPr wrap="square" rtlCol="0">
            <a:spAutoFit/>
          </a:bodyPr>
          <a:lstStyle/>
          <a:p>
            <a:pPr algn="l"/>
            <a:r>
              <a:rPr lang="en-US" sz="3200" spc="150" dirty="0" smtClean="0">
                <a:solidFill>
                  <a:srgbClr val="FFFFFF"/>
                </a:solidFill>
                <a:sym typeface="Wingdings"/>
              </a:rPr>
              <a:t></a:t>
            </a:r>
            <a:endParaRPr lang="en-US" sz="3200" spc="150" dirty="0">
              <a:solidFill>
                <a:srgbClr val="FFFFFF"/>
              </a:solidFill>
            </a:endParaRPr>
          </a:p>
        </p:txBody>
      </p:sp>
      <p:sp>
        <p:nvSpPr>
          <p:cNvPr id="12" name="TextBox 11"/>
          <p:cNvSpPr txBox="1"/>
          <p:nvPr/>
        </p:nvSpPr>
        <p:spPr>
          <a:xfrm>
            <a:off x="3148584" y="4261104"/>
            <a:ext cx="1219200" cy="584775"/>
          </a:xfrm>
          <a:prstGeom prst="rect">
            <a:avLst/>
          </a:prstGeom>
          <a:noFill/>
        </p:spPr>
        <p:txBody>
          <a:bodyPr wrap="square" rtlCol="0">
            <a:spAutoFit/>
          </a:bodyPr>
          <a:lstStyle/>
          <a:p>
            <a:pPr algn="r"/>
            <a:r>
              <a:rPr lang="en-US" sz="3200" spc="150" dirty="0" smtClean="0">
                <a:solidFill>
                  <a:srgbClr val="FFFFFF"/>
                </a:solidFill>
                <a:sym typeface="Wingdings"/>
              </a:rPr>
              <a:t></a:t>
            </a:r>
            <a:endParaRPr lang="en-US" sz="3200" spc="150" dirty="0">
              <a:solidFill>
                <a:srgbClr val="FFFFFF"/>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FB64FCC-2DEE-4F39-B69A-067794889A75}" type="datetimeFigureOut">
              <a:rPr lang="en-US" smtClean="0"/>
              <a:t>9/2/2014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A3D3C-A002-40FF-A8DE-718DE3A4552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lgn="ct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FB64FCC-2DEE-4F39-B69A-067794889A75}" type="datetimeFigureOut">
              <a:rPr lang="en-US" smtClean="0"/>
              <a:t>9/2/2014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1A3D3C-A002-40FF-A8DE-718DE3A4552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FB64FCC-2DEE-4F39-B69A-067794889A75}" type="datetimeFigureOut">
              <a:rPr lang="en-US" smtClean="0"/>
              <a:t>9/2/2014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1A3D3C-A002-40FF-A8DE-718DE3A4552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B64FCC-2DEE-4F39-B69A-067794889A75}" type="datetimeFigureOut">
              <a:rPr lang="en-US" smtClean="0"/>
              <a:t>9/2/2014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1A3D3C-A002-40FF-A8DE-718DE3A4552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5638800" cy="946150"/>
          </a:xfrm>
        </p:spPr>
        <p:txBody>
          <a:bodyPr anchor="ctr">
            <a:noAutofit/>
          </a:bodyPr>
          <a:lstStyle>
            <a:lvl1pPr algn="l">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438912" y="1719072"/>
            <a:ext cx="8247888" cy="45354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FB64FCC-2DEE-4F39-B69A-067794889A75}" type="datetimeFigureOut">
              <a:rPr lang="en-US" smtClean="0"/>
              <a:t>9/2/2014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A3D3C-A002-40FF-A8DE-718DE3A4552C}" type="slidenum">
              <a:rPr lang="en-US" smtClean="0"/>
              <a:t>‹#›</a:t>
            </a:fld>
            <a:endParaRPr lang="en-US"/>
          </a:p>
        </p:txBody>
      </p:sp>
      <p:sp>
        <p:nvSpPr>
          <p:cNvPr id="8" name="Rectangle 7"/>
          <p:cNvSpPr/>
          <p:nvPr/>
        </p:nvSpPr>
        <p:spPr>
          <a:xfrm>
            <a:off x="6172200" y="161544"/>
            <a:ext cx="2971800" cy="11521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6248400" y="274320"/>
            <a:ext cx="2743200" cy="944880"/>
          </a:xfrm>
        </p:spPr>
        <p:txBody>
          <a:bodyPr anchor="ctr">
            <a:normAutofit/>
          </a:bodyPr>
          <a:lstStyle>
            <a:lvl1pPr marL="0" indent="0">
              <a:buNone/>
              <a:defRPr sz="16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Rectangle 8"/>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36880" y="1717040"/>
            <a:ext cx="8249920" cy="4531360"/>
          </a:xfrm>
          <a:solidFill>
            <a:schemeClr val="bg2">
              <a:lumMod val="60000"/>
              <a:lumOff val="40000"/>
            </a:schemeClr>
          </a:solidFill>
          <a:effectLst>
            <a:outerShdw blurRad="76200" dist="38100" dir="3600000" algn="ctr" rotWithShape="0">
              <a:srgbClr val="000000">
                <a:alpha val="50000"/>
              </a:srgb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5FB64FCC-2DEE-4F39-B69A-067794889A75}" type="datetimeFigureOut">
              <a:rPr lang="en-US" smtClean="0"/>
              <a:t>9/2/2014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A3D3C-A002-40FF-A8DE-718DE3A4552C}" type="slidenum">
              <a:rPr lang="en-US" smtClean="0"/>
              <a:t>‹#›</a:t>
            </a:fld>
            <a:endParaRPr lang="en-US"/>
          </a:p>
        </p:txBody>
      </p:sp>
      <p:sp>
        <p:nvSpPr>
          <p:cNvPr id="8" name="Rectangle 7"/>
          <p:cNvSpPr/>
          <p:nvPr/>
        </p:nvSpPr>
        <p:spPr>
          <a:xfrm>
            <a:off x="6172200" y="161544"/>
            <a:ext cx="2971800" cy="11521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1000" y="228600"/>
            <a:ext cx="5638800" cy="1005840"/>
          </a:xfrm>
        </p:spPr>
        <p:txBody>
          <a:bodyPr anchor="ctr">
            <a:noAutofit/>
          </a:bodyPr>
          <a:lstStyle>
            <a:lvl1pPr algn="l">
              <a:defRPr sz="40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6248400" y="228600"/>
            <a:ext cx="2819400" cy="1005840"/>
          </a:xfrm>
        </p:spPr>
        <p:txBody>
          <a:bodyPr anchor="ctr">
            <a:normAutofit/>
          </a:bodyPr>
          <a:lstStyle>
            <a:lvl1pPr marL="0" indent="0">
              <a:buNone/>
              <a:defRPr sz="16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Rectangle 10"/>
          <p:cNvSpPr/>
          <p:nvPr/>
        </p:nvSpPr>
        <p:spPr>
          <a:xfrm>
            <a:off x="6144768" y="134112"/>
            <a:ext cx="76200" cy="1219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100584"/>
            <a:ext cx="9144000" cy="1453896"/>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0" y="167641"/>
            <a:ext cx="9144000" cy="1154314"/>
          </a:xfrm>
          <a:prstGeom prst="rect">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182880"/>
            <a:ext cx="8229600" cy="111166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fld id="{5FB64FCC-2DEE-4F39-B69A-067794889A75}" type="datetimeFigureOut">
              <a:rPr lang="en-US" smtClean="0"/>
              <a:t>9/2/2014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811A3D3C-A002-40FF-A8DE-718DE3A4552C}" type="slidenum">
              <a:rPr lang="en-US" smtClean="0"/>
              <a:t>‹#›</a:t>
            </a:fld>
            <a:endParaRPr lang="en-US"/>
          </a:p>
        </p:txBody>
      </p:sp>
      <p:sp>
        <p:nvSpPr>
          <p:cNvPr id="9" name="Rectangle 8"/>
          <p:cNvSpPr/>
          <p:nvPr/>
        </p:nvSpPr>
        <p:spPr>
          <a:xfrm>
            <a:off x="0" y="1368552"/>
            <a:ext cx="9144000" cy="149352"/>
          </a:xfrm>
          <a:prstGeom prst="rect">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5400" b="0" kern="1200" cap="none" spc="0">
          <a:ln w="13970"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mj-cs"/>
        </a:defRPr>
      </a:lvl1pPr>
    </p:titleStyle>
    <p:bodyStyle>
      <a:lvl1pPr marL="342900" indent="-342900" algn="l" defTabSz="914400" rtl="0" eaLnBrk="1" latinLnBrk="0" hangingPunct="1">
        <a:spcBef>
          <a:spcPct val="20000"/>
        </a:spcBef>
        <a:buClr>
          <a:schemeClr val="accent1"/>
        </a:buClr>
        <a:buSzPct val="75000"/>
        <a:buFont typeface="Wingdings" pitchFamily="2" charset="2"/>
        <a:buChar char=""/>
        <a:defRPr sz="2400" kern="1200">
          <a:solidFill>
            <a:schemeClr val="tx2"/>
          </a:solidFill>
          <a:latin typeface="+mn-lt"/>
          <a:ea typeface="+mn-ea"/>
          <a:cs typeface="+mn-cs"/>
        </a:defRPr>
      </a:lvl1pPr>
      <a:lvl2pPr marL="742950" indent="-285750" algn="l" defTabSz="914400" rtl="0" eaLnBrk="1" latinLnBrk="0" hangingPunct="1">
        <a:spcBef>
          <a:spcPct val="20000"/>
        </a:spcBef>
        <a:buClr>
          <a:schemeClr val="accent2"/>
        </a:buClr>
        <a:buSzPct val="85000"/>
        <a:buFont typeface="Courier New" pitchFamily="49" charset="0"/>
        <a:buChar char="o"/>
        <a:defRPr sz="2000" kern="1200">
          <a:solidFill>
            <a:schemeClr val="tx2"/>
          </a:solidFill>
          <a:latin typeface="+mn-lt"/>
          <a:ea typeface="+mn-ea"/>
          <a:cs typeface="+mn-cs"/>
        </a:defRPr>
      </a:lvl2pPr>
      <a:lvl3pPr marL="11430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Clr>
          <a:schemeClr val="accent5"/>
        </a:buClr>
        <a:buFont typeface="Arial" pitchFamily="34" charset="0"/>
        <a:buChar char="•"/>
        <a:defRPr sz="1400" kern="1200" baseline="0">
          <a:solidFill>
            <a:schemeClr val="tx2"/>
          </a:solidFill>
          <a:latin typeface="+mn-lt"/>
          <a:ea typeface="+mn-ea"/>
          <a:cs typeface="+mn-cs"/>
        </a:defRPr>
      </a:lvl5pPr>
      <a:lvl6pPr marL="2514600" indent="-228600" algn="l" defTabSz="914400" rtl="0" eaLnBrk="1" latinLnBrk="0" hangingPunct="1">
        <a:spcBef>
          <a:spcPct val="20000"/>
        </a:spcBef>
        <a:buClr>
          <a:schemeClr val="accent6"/>
        </a:buClr>
        <a:buFont typeface="Arial" pitchFamily="34" charset="0"/>
        <a:buChar char="•"/>
        <a:defRPr sz="1400" kern="1200">
          <a:solidFill>
            <a:schemeClr val="tx2"/>
          </a:solidFill>
          <a:latin typeface="+mn-lt"/>
          <a:ea typeface="+mn-ea"/>
          <a:cs typeface="+mn-cs"/>
        </a:defRPr>
      </a:lvl6pPr>
      <a:lvl7pPr marL="2971800" indent="-22860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7pPr>
      <a:lvl8pPr marL="3429000" indent="-22860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8pPr>
      <a:lvl9pPr marL="3886200" indent="-228600" algn="l" defTabSz="914400" rtl="0" eaLnBrk="1" latinLnBrk="0" hangingPunct="1">
        <a:spcBef>
          <a:spcPct val="20000"/>
        </a:spcBef>
        <a:buClr>
          <a:schemeClr val="accent5"/>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hyperlink" Target="http://www.youtube.com/watch?v=uF3nV0r87v8"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mailto:jvallejo@purdue.edu" TargetMode="External"/><Relationship Id="rId2" Type="http://schemas.openxmlformats.org/officeDocument/2006/relationships/hyperlink" Target="http://web.ics.purdue.edu/~pe/index.html" TargetMode="Externa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7.jpe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www.engineering.purdue.edu/PSPE/" TargetMode="Externa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mailto:pspe@ecn.purdue.edu"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mailto:pspe@ecn.purdue.edu"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jp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PSPE 2014 Fall Callout</a:t>
            </a:r>
            <a:endParaRPr lang="en-US" dirty="0"/>
          </a:p>
        </p:txBody>
      </p:sp>
      <p:sp>
        <p:nvSpPr>
          <p:cNvPr id="3" name="Subtitle 2"/>
          <p:cNvSpPr>
            <a:spLocks noGrp="1"/>
          </p:cNvSpPr>
          <p:nvPr>
            <p:ph type="subTitle" idx="1"/>
          </p:nvPr>
        </p:nvSpPr>
        <p:spPr/>
        <p:txBody>
          <a:bodyPr anchor="ctr">
            <a:normAutofit/>
          </a:bodyPr>
          <a:lstStyle/>
          <a:p>
            <a:pPr algn="ctr"/>
            <a:r>
              <a:rPr lang="en-US" sz="2400" b="1" u="sng" dirty="0" smtClean="0"/>
              <a:t>PLEASE SIGN IN AS YOU COME IN</a:t>
            </a:r>
            <a:endParaRPr lang="en-US" sz="2400" b="1" u="sng" dirty="0"/>
          </a:p>
        </p:txBody>
      </p:sp>
    </p:spTree>
    <p:extLst>
      <p:ext uri="{BB962C8B-B14F-4D97-AF65-F5344CB8AC3E}">
        <p14:creationId xmlns:p14="http://schemas.microsoft.com/office/powerpoint/2010/main" val="2593372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Service/Social Committee</a:t>
            </a:r>
            <a:endParaRPr lang="en-US" dirty="0"/>
          </a:p>
        </p:txBody>
      </p:sp>
      <p:sp>
        <p:nvSpPr>
          <p:cNvPr id="3" name="Content Placeholder 2"/>
          <p:cNvSpPr>
            <a:spLocks noGrp="1"/>
          </p:cNvSpPr>
          <p:nvPr>
            <p:ph idx="1"/>
          </p:nvPr>
        </p:nvSpPr>
        <p:spPr/>
        <p:txBody>
          <a:bodyPr>
            <a:normAutofit/>
          </a:bodyPr>
          <a:lstStyle/>
          <a:p>
            <a:r>
              <a:rPr lang="en-US" sz="2000" dirty="0" smtClean="0"/>
              <a:t>Coordinates all social events</a:t>
            </a:r>
          </a:p>
          <a:p>
            <a:endParaRPr lang="en-US" sz="2000" dirty="0" smtClean="0"/>
          </a:p>
          <a:p>
            <a:r>
              <a:rPr lang="en-US" sz="2000" dirty="0" smtClean="0"/>
              <a:t>Volunteer work around Lafayette/West Lafayette</a:t>
            </a:r>
          </a:p>
          <a:p>
            <a:pPr lvl="1"/>
            <a:r>
              <a:rPr lang="en-US" dirty="0" err="1" smtClean="0"/>
              <a:t>MathCounts</a:t>
            </a:r>
            <a:r>
              <a:rPr lang="en-US" dirty="0" smtClean="0"/>
              <a:t> Competition</a:t>
            </a:r>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1000" y="304800"/>
            <a:ext cx="930498" cy="921036"/>
          </a:xfrm>
          <a:prstGeom prst="rect">
            <a:avLst/>
          </a:prstGeom>
        </p:spPr>
      </p:pic>
      <p:pic>
        <p:nvPicPr>
          <p:cNvPr id="2052" name="Picture 4" descr="http://media-cache-ec0.pinimg.com/736x/1c/40/e8/1c40e88df23d098d8ff00641e666bf6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810326"/>
            <a:ext cx="3581400" cy="26735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encrypted-tbn3.gstatic.com/images?q=tbn:ANd9GcSM0RbS0wyjisUdRllaSqThJSFcJps9i_JSP6YunztDO-uZKXLBiYgH3qE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3999" y="3810326"/>
            <a:ext cx="3322749" cy="1860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670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Roundtable Committee</a:t>
            </a:r>
            <a:endParaRPr lang="en-US" dirty="0"/>
          </a:p>
        </p:txBody>
      </p:sp>
      <p:sp>
        <p:nvSpPr>
          <p:cNvPr id="3" name="Content Placeholder 2"/>
          <p:cNvSpPr>
            <a:spLocks noGrp="1"/>
          </p:cNvSpPr>
          <p:nvPr>
            <p:ph idx="1"/>
          </p:nvPr>
        </p:nvSpPr>
        <p:spPr/>
        <p:txBody>
          <a:bodyPr>
            <a:normAutofit/>
          </a:bodyPr>
          <a:lstStyle/>
          <a:p>
            <a:r>
              <a:rPr lang="en-US" sz="2000" dirty="0" smtClean="0"/>
              <a:t>Organizes and runs annual RR fair</a:t>
            </a:r>
          </a:p>
          <a:p>
            <a:pPr lvl="1"/>
            <a:r>
              <a:rPr lang="en-US" dirty="0" smtClean="0"/>
              <a:t>Connect with companies, professors, and graduates </a:t>
            </a:r>
            <a:r>
              <a:rPr lang="en-US" dirty="0" smtClean="0">
                <a:sym typeface="Wingdings" panose="05000000000000000000" pitchFamily="2" charset="2"/>
              </a:rPr>
              <a:t></a:t>
            </a:r>
            <a:r>
              <a:rPr lang="en-US" dirty="0" smtClean="0"/>
              <a:t> research opportunities</a:t>
            </a:r>
          </a:p>
          <a:p>
            <a:pPr lvl="1"/>
            <a:endParaRPr lang="en-US" dirty="0" smtClean="0"/>
          </a:p>
          <a:p>
            <a:r>
              <a:rPr lang="en-US" sz="2000" dirty="0" smtClean="0"/>
              <a:t>Research Roundtable:</a:t>
            </a:r>
          </a:p>
          <a:p>
            <a:pPr lvl="1"/>
            <a:r>
              <a:rPr lang="en-US" dirty="0" smtClean="0"/>
              <a:t>Career fair for those interested in research</a:t>
            </a:r>
          </a:p>
          <a:p>
            <a:pPr lvl="1"/>
            <a:r>
              <a:rPr lang="en-US" dirty="0" smtClean="0"/>
              <a:t>Tues 11/11/14</a:t>
            </a:r>
          </a:p>
          <a:p>
            <a:pPr lvl="1"/>
            <a:r>
              <a:rPr lang="en-US" dirty="0" smtClean="0"/>
              <a:t>PMU Ballroom</a:t>
            </a:r>
          </a:p>
          <a:p>
            <a:pPr lvl="1"/>
            <a:r>
              <a:rPr lang="en-US" dirty="0" smtClean="0"/>
              <a:t>Last spring’s success</a:t>
            </a:r>
          </a:p>
          <a:p>
            <a:pPr lvl="1"/>
            <a:r>
              <a:rPr lang="en-US" dirty="0" smtClean="0"/>
              <a:t>Future goals</a:t>
            </a:r>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1000" y="304800"/>
            <a:ext cx="930498" cy="92103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72665" y="3657600"/>
            <a:ext cx="3048000" cy="3048000"/>
          </a:xfrm>
          <a:prstGeom prst="rect">
            <a:avLst/>
          </a:prstGeom>
        </p:spPr>
      </p:pic>
    </p:spTree>
    <p:extLst>
      <p:ext uri="{BB962C8B-B14F-4D97-AF65-F5344CB8AC3E}">
        <p14:creationId xmlns:p14="http://schemas.microsoft.com/office/powerpoint/2010/main" val="1541312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0158" y="294382"/>
            <a:ext cx="9144000" cy="1077218"/>
          </a:xfrm>
          <a:prstGeom prst="rect">
            <a:avLst/>
          </a:prstGeom>
          <a:noFill/>
        </p:spPr>
        <p:txBody>
          <a:bodyPr wrap="square" rtlCol="0">
            <a:spAutoFit/>
          </a:bodyPr>
          <a:lstStyle/>
          <a:p>
            <a:pPr algn="ctr"/>
            <a:r>
              <a:rPr lang="en-US" sz="3200" b="1" dirty="0" smtClean="0"/>
              <a:t>Purdue Society of Professional Engineers</a:t>
            </a:r>
          </a:p>
          <a:p>
            <a:pPr algn="ctr"/>
            <a:r>
              <a:rPr lang="en-US" sz="3200" b="1" dirty="0"/>
              <a:t> </a:t>
            </a:r>
            <a:r>
              <a:rPr lang="en-US" sz="3200" b="1" dirty="0" smtClean="0"/>
              <a:t>                        Team</a:t>
            </a:r>
            <a:endParaRPr lang="en-US" sz="3200" b="1" dirty="0"/>
          </a:p>
        </p:txBody>
      </p:sp>
      <p:sp>
        <p:nvSpPr>
          <p:cNvPr id="5" name="TextBox 4"/>
          <p:cNvSpPr txBox="1"/>
          <p:nvPr/>
        </p:nvSpPr>
        <p:spPr>
          <a:xfrm>
            <a:off x="266700" y="1676400"/>
            <a:ext cx="8610600" cy="1200329"/>
          </a:xfrm>
          <a:prstGeom prst="rect">
            <a:avLst/>
          </a:prstGeom>
          <a:noFill/>
        </p:spPr>
        <p:txBody>
          <a:bodyPr wrap="square" rtlCol="0">
            <a:spAutoFit/>
          </a:bodyPr>
          <a:lstStyle/>
          <a:p>
            <a:r>
              <a:rPr lang="en-US" dirty="0" smtClean="0">
                <a:solidFill>
                  <a:schemeClr val="accent1"/>
                </a:solidFill>
              </a:rPr>
              <a:t>What is a Rube Goldberg machine?</a:t>
            </a:r>
          </a:p>
          <a:p>
            <a:r>
              <a:rPr lang="en-US" dirty="0"/>
              <a:t>	</a:t>
            </a:r>
            <a:r>
              <a:rPr lang="en-US" dirty="0" smtClean="0"/>
              <a:t>It is a complex machine using various common everyday items in order to complete a fairly simple task. </a:t>
            </a:r>
            <a:endParaRPr lang="en-US" dirty="0"/>
          </a:p>
          <a:p>
            <a:endParaRPr lang="en-US" dirty="0" smtClean="0"/>
          </a:p>
        </p:txBody>
      </p:sp>
      <p:sp>
        <p:nvSpPr>
          <p:cNvPr id="6" name="AutoShape 2" descr="http://upload.wikimedia.org/wikipedia/en/thumb/8/88/Rubenvent.jpg/450px-Rubenvent.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00" y="4641248"/>
            <a:ext cx="3124200" cy="1839807"/>
          </a:xfrm>
          <a:prstGeom prst="rect">
            <a:avLst/>
          </a:prstGeom>
        </p:spPr>
      </p:pic>
      <p:sp>
        <p:nvSpPr>
          <p:cNvPr id="9" name="TextBox 8"/>
          <p:cNvSpPr txBox="1"/>
          <p:nvPr/>
        </p:nvSpPr>
        <p:spPr>
          <a:xfrm>
            <a:off x="307975" y="2876729"/>
            <a:ext cx="8836025" cy="1477328"/>
          </a:xfrm>
          <a:prstGeom prst="rect">
            <a:avLst/>
          </a:prstGeom>
          <a:noFill/>
        </p:spPr>
        <p:txBody>
          <a:bodyPr wrap="square" rtlCol="0">
            <a:spAutoFit/>
          </a:bodyPr>
          <a:lstStyle/>
          <a:p>
            <a:r>
              <a:rPr lang="en-US" dirty="0" smtClean="0">
                <a:solidFill>
                  <a:schemeClr val="accent1"/>
                </a:solidFill>
              </a:rPr>
              <a:t>Why should you join?</a:t>
            </a:r>
          </a:p>
          <a:p>
            <a:r>
              <a:rPr lang="en-US" dirty="0" smtClean="0"/>
              <a:t>	The PSPE Rube Goldberg team has a long history of thinking outside the box and taking the competition to the next level.  The team is credited with the world’s largest Rube Goldberg machine (2012).  Last year we were on Discovery Channel,  WLFI (channel 18), and after winning nationals, we were featured on </a:t>
            </a:r>
            <a:r>
              <a:rPr lang="en-US" dirty="0" smtClean="0">
                <a:hlinkClick r:id="rId4"/>
              </a:rPr>
              <a:t>Jimmy Kimmel Live! </a:t>
            </a:r>
            <a:r>
              <a:rPr lang="en-US" dirty="0" smtClean="0"/>
              <a:t> </a:t>
            </a:r>
            <a:endParaRPr lang="en-US" dirty="0"/>
          </a:p>
        </p:txBody>
      </p:sp>
      <p:pic>
        <p:nvPicPr>
          <p:cNvPr id="10" name="Picture 9"/>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86830">
            <a:off x="2590800" y="685800"/>
            <a:ext cx="2667000" cy="810228"/>
          </a:xfrm>
          <a:prstGeom prst="rect">
            <a:avLst/>
          </a:prstGeom>
        </p:spPr>
      </p:pic>
    </p:spTree>
    <p:extLst>
      <p:ext uri="{BB962C8B-B14F-4D97-AF65-F5344CB8AC3E}">
        <p14:creationId xmlns:p14="http://schemas.microsoft.com/office/powerpoint/2010/main" val="173527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1658" y="1600200"/>
            <a:ext cx="8001000" cy="5539978"/>
          </a:xfrm>
          <a:prstGeom prst="rect">
            <a:avLst/>
          </a:prstGeom>
          <a:noFill/>
        </p:spPr>
        <p:txBody>
          <a:bodyPr wrap="square" rtlCol="0">
            <a:spAutoFit/>
          </a:bodyPr>
          <a:lstStyle/>
          <a:p>
            <a:r>
              <a:rPr lang="en-US" sz="2000" b="1" dirty="0" smtClean="0"/>
              <a:t>When?</a:t>
            </a:r>
          </a:p>
          <a:p>
            <a:endParaRPr lang="en-US" dirty="0"/>
          </a:p>
          <a:p>
            <a:r>
              <a:rPr lang="en-US" sz="2800" b="1" dirty="0" smtClean="0">
                <a:solidFill>
                  <a:srgbClr val="FF0000"/>
                </a:solidFill>
              </a:rPr>
              <a:t>Thursday, September 4</a:t>
            </a:r>
            <a:r>
              <a:rPr lang="en-US" sz="2800" b="1" baseline="30000" dirty="0" smtClean="0">
                <a:solidFill>
                  <a:srgbClr val="FF0000"/>
                </a:solidFill>
              </a:rPr>
              <a:t>th</a:t>
            </a:r>
            <a:r>
              <a:rPr lang="en-US" sz="2800" b="1" dirty="0" smtClean="0">
                <a:solidFill>
                  <a:srgbClr val="FF0000"/>
                </a:solidFill>
              </a:rPr>
              <a:t>   6:00 pm and 7:00pm HAMP 1252</a:t>
            </a:r>
          </a:p>
          <a:p>
            <a:endParaRPr lang="en-US" sz="2800" b="1" dirty="0">
              <a:solidFill>
                <a:srgbClr val="FF0000"/>
              </a:solidFill>
            </a:endParaRPr>
          </a:p>
          <a:p>
            <a:r>
              <a:rPr lang="en-US" sz="2000" b="1" dirty="0" smtClean="0"/>
              <a:t>Can’t make it ? Have questions?</a:t>
            </a:r>
          </a:p>
          <a:p>
            <a:endParaRPr lang="en-US" b="1" dirty="0"/>
          </a:p>
          <a:p>
            <a:r>
              <a:rPr lang="en-US" sz="2800" b="1" dirty="0" smtClean="0">
                <a:solidFill>
                  <a:srgbClr val="FF0000"/>
                </a:solidFill>
              </a:rPr>
              <a:t>Go to our website: </a:t>
            </a:r>
            <a:r>
              <a:rPr lang="en-US" sz="2800" b="1" dirty="0" smtClean="0">
                <a:solidFill>
                  <a:srgbClr val="FF0000"/>
                </a:solidFill>
                <a:hlinkClick r:id="rId2"/>
              </a:rPr>
              <a:t>http://web.ics.purdue.edu/~pe/index.html</a:t>
            </a:r>
            <a:endParaRPr lang="en-US" sz="2800" b="1" dirty="0" smtClean="0">
              <a:solidFill>
                <a:srgbClr val="FF0000"/>
              </a:solidFill>
            </a:endParaRPr>
          </a:p>
          <a:p>
            <a:endParaRPr lang="en-US" sz="2800" b="1" dirty="0" smtClean="0">
              <a:solidFill>
                <a:srgbClr val="FF0000"/>
              </a:solidFill>
            </a:endParaRPr>
          </a:p>
          <a:p>
            <a:r>
              <a:rPr lang="en-US" sz="2800" b="1" dirty="0" smtClean="0">
                <a:solidFill>
                  <a:srgbClr val="FF0000"/>
                </a:solidFill>
              </a:rPr>
              <a:t>Email me</a:t>
            </a:r>
            <a:br>
              <a:rPr lang="en-US" sz="2800" b="1" dirty="0" smtClean="0">
                <a:solidFill>
                  <a:srgbClr val="FF0000"/>
                </a:solidFill>
              </a:rPr>
            </a:br>
            <a:r>
              <a:rPr lang="en-US" sz="2800" b="1" dirty="0" smtClean="0"/>
              <a:t>  Jordan Vallejo   </a:t>
            </a:r>
            <a:r>
              <a:rPr lang="en-US" sz="2800" b="1" dirty="0" smtClean="0">
                <a:hlinkClick r:id="rId3"/>
              </a:rPr>
              <a:t>jvallejo@purdue.edu</a:t>
            </a:r>
            <a:endParaRPr lang="en-US" sz="2800" b="1" dirty="0" smtClean="0"/>
          </a:p>
          <a:p>
            <a:endParaRPr lang="en-US" dirty="0" smtClean="0"/>
          </a:p>
          <a:p>
            <a:endParaRPr lang="en-US" dirty="0" smtClean="0"/>
          </a:p>
          <a:p>
            <a:endParaRPr lang="en-US" dirty="0"/>
          </a:p>
        </p:txBody>
      </p:sp>
      <p:sp>
        <p:nvSpPr>
          <p:cNvPr id="5" name="TextBox 4"/>
          <p:cNvSpPr txBox="1"/>
          <p:nvPr/>
        </p:nvSpPr>
        <p:spPr>
          <a:xfrm>
            <a:off x="120158" y="294382"/>
            <a:ext cx="9144000" cy="1077218"/>
          </a:xfrm>
          <a:prstGeom prst="rect">
            <a:avLst/>
          </a:prstGeom>
          <a:noFill/>
        </p:spPr>
        <p:txBody>
          <a:bodyPr wrap="square" rtlCol="0">
            <a:spAutoFit/>
          </a:bodyPr>
          <a:lstStyle/>
          <a:p>
            <a:pPr algn="ctr"/>
            <a:r>
              <a:rPr lang="en-US" sz="3200" b="1" dirty="0" smtClean="0"/>
              <a:t>Purdue Society of Professional Engineers</a:t>
            </a:r>
          </a:p>
          <a:p>
            <a:pPr algn="ctr"/>
            <a:r>
              <a:rPr lang="en-US" sz="3200" b="1" dirty="0"/>
              <a:t> </a:t>
            </a:r>
            <a:r>
              <a:rPr lang="en-US" sz="3200" b="1" dirty="0" smtClean="0"/>
              <a:t>                        Team</a:t>
            </a:r>
            <a:endParaRPr lang="en-US" sz="3200" b="1" dirty="0"/>
          </a:p>
        </p:txBody>
      </p:sp>
      <p:pic>
        <p:nvPicPr>
          <p:cNvPr id="6" name="Picture 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86830">
            <a:off x="2590800" y="685800"/>
            <a:ext cx="2667000" cy="810228"/>
          </a:xfrm>
          <a:prstGeom prst="rect">
            <a:avLst/>
          </a:prstGeom>
        </p:spPr>
      </p:pic>
    </p:spTree>
    <p:extLst>
      <p:ext uri="{BB962C8B-B14F-4D97-AF65-F5344CB8AC3E}">
        <p14:creationId xmlns:p14="http://schemas.microsoft.com/office/powerpoint/2010/main" val="33059817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PSPE and You</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74639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http://www.westernintech.com/images/Fairfield-Oerlikon_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156" y="5650817"/>
            <a:ext cx="2143707" cy="8832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How can PSPE benefit you?</a:t>
            </a:r>
            <a:endParaRPr lang="en-US" dirty="0"/>
          </a:p>
        </p:txBody>
      </p:sp>
      <p:pic>
        <p:nvPicPr>
          <p:cNvPr id="4"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1000" y="304800"/>
            <a:ext cx="930498" cy="921036"/>
          </a:xfrm>
          <a:prstGeom prst="rect">
            <a:avLst/>
          </a:prstGeom>
        </p:spPr>
      </p:pic>
      <p:sp>
        <p:nvSpPr>
          <p:cNvPr id="3" name="Content Placeholder 2"/>
          <p:cNvSpPr>
            <a:spLocks noGrp="1"/>
          </p:cNvSpPr>
          <p:nvPr>
            <p:ph idx="1"/>
          </p:nvPr>
        </p:nvSpPr>
        <p:spPr/>
        <p:txBody>
          <a:bodyPr/>
          <a:lstStyle/>
          <a:p>
            <a:r>
              <a:rPr lang="en-US" sz="2000" dirty="0" smtClean="0"/>
              <a:t>Leadership</a:t>
            </a:r>
          </a:p>
          <a:p>
            <a:endParaRPr lang="en-US" sz="2000" dirty="0" smtClean="0"/>
          </a:p>
          <a:p>
            <a:r>
              <a:rPr lang="en-US" sz="2000" dirty="0" smtClean="0"/>
              <a:t>Networking: company, professors, students</a:t>
            </a:r>
          </a:p>
          <a:p>
            <a:endParaRPr lang="en-US" sz="2000" dirty="0" smtClean="0"/>
          </a:p>
          <a:p>
            <a:r>
              <a:rPr lang="en-US" sz="2000" dirty="0" smtClean="0"/>
              <a:t>Preparation for FE Exam and professional licensure</a:t>
            </a:r>
          </a:p>
          <a:p>
            <a:endParaRPr lang="en-US" sz="2000" dirty="0" smtClean="0"/>
          </a:p>
          <a:p>
            <a:r>
              <a:rPr lang="en-US" sz="2000" dirty="0" smtClean="0"/>
              <a:t>Automatic student membership for NSPE and ISPE</a:t>
            </a:r>
          </a:p>
          <a:p>
            <a:endParaRPr lang="en-US" sz="2000" dirty="0" smtClean="0"/>
          </a:p>
          <a:p>
            <a:r>
              <a:rPr lang="en-US" sz="2000" dirty="0" smtClean="0"/>
              <a:t>Great resume booster</a:t>
            </a:r>
          </a:p>
          <a:p>
            <a:endParaRPr lang="en-US" dirty="0"/>
          </a:p>
        </p:txBody>
      </p:sp>
      <p:pic>
        <p:nvPicPr>
          <p:cNvPr id="7" name="Picture 2" descr="http://innovate.unl.edu/images/news/ConAgraFoods%20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43665" y="5572790"/>
            <a:ext cx="1752600" cy="106440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s://encrypted-tbn1.gstatic.com/images?q=tbn:ANd9GcS4IYm1U4BVeX4CDZfPcy51hBZE2fFFi_pkhOl9U5rE_n6tgKWtsf3Luur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4938987"/>
            <a:ext cx="1100137" cy="110013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upload.wikimedia.org/wikipedia/en/a/ab/CityBus_GLPTC_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45555" y="4114800"/>
            <a:ext cx="1582314" cy="96916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asklogo.com/images/N/Nestle%20food%20logos.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43665" y="1752600"/>
            <a:ext cx="1773892" cy="1735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165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8006" y="2819400"/>
            <a:ext cx="3878243" cy="2372684"/>
          </a:xfrm>
          <a:prstGeom prst="rect">
            <a:avLst/>
          </a:prstGeom>
        </p:spPr>
      </p:pic>
      <p:sp>
        <p:nvSpPr>
          <p:cNvPr id="2" name="Title 1"/>
          <p:cNvSpPr>
            <a:spLocks noGrp="1"/>
          </p:cNvSpPr>
          <p:nvPr>
            <p:ph type="title"/>
          </p:nvPr>
        </p:nvSpPr>
        <p:spPr/>
        <p:txBody>
          <a:bodyPr/>
          <a:lstStyle/>
          <a:p>
            <a:r>
              <a:rPr lang="en-US" dirty="0" smtClean="0"/>
              <a:t>How can I join?</a:t>
            </a:r>
            <a:endParaRPr lang="en-US" dirty="0"/>
          </a:p>
        </p:txBody>
      </p:sp>
      <p:pic>
        <p:nvPicPr>
          <p:cNvPr id="4"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1000" y="304800"/>
            <a:ext cx="930498" cy="921036"/>
          </a:xfrm>
          <a:prstGeom prst="rect">
            <a:avLst/>
          </a:prstGeom>
        </p:spPr>
      </p:pic>
      <p:sp>
        <p:nvSpPr>
          <p:cNvPr id="3" name="Content Placeholder 2"/>
          <p:cNvSpPr>
            <a:spLocks noGrp="1"/>
          </p:cNvSpPr>
          <p:nvPr>
            <p:ph idx="1"/>
          </p:nvPr>
        </p:nvSpPr>
        <p:spPr/>
        <p:txBody>
          <a:bodyPr>
            <a:noAutofit/>
          </a:bodyPr>
          <a:lstStyle/>
          <a:p>
            <a:r>
              <a:rPr lang="en-US" sz="2000" dirty="0" smtClean="0"/>
              <a:t>Applications:</a:t>
            </a:r>
          </a:p>
          <a:p>
            <a:pPr lvl="1"/>
            <a:r>
              <a:rPr lang="en-US" dirty="0" smtClean="0"/>
              <a:t>Due Friday 10/3/2014 at 6:30pm in HAMP 1250</a:t>
            </a:r>
          </a:p>
          <a:p>
            <a:pPr lvl="1"/>
            <a:r>
              <a:rPr lang="en-US" dirty="0" smtClean="0"/>
              <a:t>More on our website: </a:t>
            </a:r>
            <a:r>
              <a:rPr lang="en-US" u="sng" dirty="0">
                <a:ea typeface="Rambla"/>
                <a:cs typeface="Rambla"/>
                <a:sym typeface="Rambla"/>
                <a:hlinkClick r:id="rId5"/>
              </a:rPr>
              <a:t>www.engineering.purdue.edu/PSPE/</a:t>
            </a:r>
            <a:endParaRPr lang="en-US" dirty="0" smtClean="0"/>
          </a:p>
          <a:p>
            <a:endParaRPr lang="en-US" sz="2000" dirty="0" smtClean="0"/>
          </a:p>
          <a:p>
            <a:r>
              <a:rPr lang="en-US" sz="2000" dirty="0" smtClean="0"/>
              <a:t>Membership Dues:</a:t>
            </a:r>
          </a:p>
          <a:p>
            <a:pPr lvl="1"/>
            <a:r>
              <a:rPr lang="en-US" dirty="0" smtClean="0"/>
              <a:t>$15 for the semester</a:t>
            </a:r>
          </a:p>
          <a:p>
            <a:pPr lvl="1"/>
            <a:r>
              <a:rPr lang="en-US" dirty="0" smtClean="0"/>
              <a:t>$25 for the year</a:t>
            </a:r>
          </a:p>
          <a:p>
            <a:endParaRPr lang="en-US" sz="2000" dirty="0" smtClean="0"/>
          </a:p>
          <a:p>
            <a:r>
              <a:rPr lang="en-US" sz="2000" dirty="0" smtClean="0"/>
              <a:t>Turn in dues with application </a:t>
            </a:r>
          </a:p>
          <a:p>
            <a:endParaRPr lang="en-US" sz="2000" dirty="0" smtClean="0"/>
          </a:p>
          <a:p>
            <a:r>
              <a:rPr lang="en-US" sz="2000" dirty="0" smtClean="0"/>
              <a:t>Must be an engineering student</a:t>
            </a:r>
          </a:p>
          <a:p>
            <a:endParaRPr lang="en-US" sz="2000" dirty="0" smtClean="0"/>
          </a:p>
          <a:p>
            <a:r>
              <a:rPr lang="en-US" sz="2000" dirty="0" smtClean="0"/>
              <a:t>NSPE and ISPE info given after joining</a:t>
            </a:r>
          </a:p>
          <a:p>
            <a:endParaRPr lang="en-US" sz="2000" dirty="0"/>
          </a:p>
        </p:txBody>
      </p:sp>
    </p:spTree>
    <p:extLst>
      <p:ext uri="{BB962C8B-B14F-4D97-AF65-F5344CB8AC3E}">
        <p14:creationId xmlns:p14="http://schemas.microsoft.com/office/powerpoint/2010/main" val="3456719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Fall 2014 Office Hours</a:t>
            </a:r>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1000" y="304800"/>
            <a:ext cx="930498" cy="921036"/>
          </a:xfrm>
          <a:prstGeom prst="rect">
            <a:avLst/>
          </a:prstGeom>
        </p:spPr>
      </p:pic>
      <p:sp>
        <p:nvSpPr>
          <p:cNvPr id="3" name="Content Placeholder 2"/>
          <p:cNvSpPr>
            <a:spLocks noGrp="1"/>
          </p:cNvSpPr>
          <p:nvPr>
            <p:ph idx="1"/>
          </p:nvPr>
        </p:nvSpPr>
        <p:spPr>
          <a:xfrm>
            <a:off x="457200" y="1600200"/>
            <a:ext cx="8229600" cy="4267199"/>
          </a:xfrm>
        </p:spPr>
        <p:txBody>
          <a:bodyPr>
            <a:normAutofit/>
          </a:bodyPr>
          <a:lstStyle/>
          <a:p>
            <a:r>
              <a:rPr lang="en-US" sz="2000" dirty="0" smtClean="0"/>
              <a:t>Our office is located in HAMP 1250</a:t>
            </a:r>
            <a:endParaRPr lang="en-US" sz="2000" dirty="0"/>
          </a:p>
          <a:p>
            <a:endParaRPr lang="en-US" sz="2000" dirty="0" smtClean="0"/>
          </a:p>
          <a:p>
            <a:r>
              <a:rPr lang="en-US" sz="2000" dirty="0" smtClean="0"/>
              <a:t>Hours: 1:30-3:30pm Mon-Fri</a:t>
            </a:r>
          </a:p>
          <a:p>
            <a:endParaRPr lang="en-US" sz="2000" dirty="0" smtClean="0"/>
          </a:p>
          <a:p>
            <a:r>
              <a:rPr lang="en-US" sz="2000" dirty="0" smtClean="0"/>
              <a:t>Email us at </a:t>
            </a:r>
            <a:r>
              <a:rPr lang="en-US" sz="2000" dirty="0" smtClean="0">
                <a:hlinkClick r:id="rId4"/>
              </a:rPr>
              <a:t>pspe@ecn.purdue.edu</a:t>
            </a:r>
            <a:r>
              <a:rPr lang="en-US" sz="2000" dirty="0" smtClean="0"/>
              <a:t> if you would like to schedule an appointment outside of these times</a:t>
            </a:r>
          </a:p>
          <a:p>
            <a:pPr lvl="1"/>
            <a:endParaRPr lang="en-US" dirty="0" smtClean="0"/>
          </a:p>
        </p:txBody>
      </p:sp>
    </p:spTree>
    <p:extLst>
      <p:ext uri="{BB962C8B-B14F-4D97-AF65-F5344CB8AC3E}">
        <p14:creationId xmlns:p14="http://schemas.microsoft.com/office/powerpoint/2010/main" val="4008338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us!</a:t>
            </a:r>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1000" y="304800"/>
            <a:ext cx="930498" cy="921036"/>
          </a:xfrm>
          <a:prstGeom prst="rect">
            <a:avLst/>
          </a:prstGeom>
        </p:spPr>
      </p:pic>
      <p:sp>
        <p:nvSpPr>
          <p:cNvPr id="3" name="Content Placeholder 2"/>
          <p:cNvSpPr>
            <a:spLocks noGrp="1"/>
          </p:cNvSpPr>
          <p:nvPr>
            <p:ph idx="1"/>
          </p:nvPr>
        </p:nvSpPr>
        <p:spPr>
          <a:xfrm>
            <a:off x="457200" y="1600200"/>
            <a:ext cx="8474298" cy="4800600"/>
          </a:xfrm>
        </p:spPr>
        <p:txBody>
          <a:bodyPr>
            <a:noAutofit/>
          </a:bodyPr>
          <a:lstStyle/>
          <a:p>
            <a:r>
              <a:rPr lang="en-US" sz="2000" dirty="0" smtClean="0"/>
              <a:t>Our office: HAMP 1250</a:t>
            </a:r>
          </a:p>
          <a:p>
            <a:endParaRPr lang="en-US" sz="2000" dirty="0" smtClean="0"/>
          </a:p>
          <a:p>
            <a:r>
              <a:rPr lang="en-US" sz="2000" dirty="0" smtClean="0"/>
              <a:t>Our website: engineering.purdue.edu/PSPE/</a:t>
            </a:r>
          </a:p>
          <a:p>
            <a:endParaRPr lang="en-US" sz="2000" dirty="0" smtClean="0"/>
          </a:p>
          <a:p>
            <a:r>
              <a:rPr lang="en-US" sz="2000" dirty="0" smtClean="0"/>
              <a:t>Our email: </a:t>
            </a:r>
            <a:r>
              <a:rPr lang="en-US" sz="2000" dirty="0" smtClean="0">
                <a:hlinkClick r:id="rId4"/>
              </a:rPr>
              <a:t>pspe@ecn.purdue.edu</a:t>
            </a:r>
            <a:endParaRPr lang="en-US" sz="2000" dirty="0" smtClean="0"/>
          </a:p>
          <a:p>
            <a:endParaRPr lang="en-US" sz="2000" dirty="0" smtClean="0"/>
          </a:p>
          <a:p>
            <a:r>
              <a:rPr lang="en-US" sz="2000" dirty="0" smtClean="0"/>
              <a:t>PSPE Rube Goldberg: web.ics.purdue.edu/~</a:t>
            </a:r>
            <a:r>
              <a:rPr lang="en-US" sz="2000" dirty="0" err="1" smtClean="0"/>
              <a:t>pe</a:t>
            </a:r>
            <a:r>
              <a:rPr lang="en-US" sz="2000" dirty="0" smtClean="0"/>
              <a:t>/</a:t>
            </a:r>
          </a:p>
          <a:p>
            <a:endParaRPr lang="en-US" sz="2000" dirty="0" smtClean="0"/>
          </a:p>
          <a:p>
            <a:r>
              <a:rPr lang="en-US" sz="2000" dirty="0" smtClean="0"/>
              <a:t>Twitter: @</a:t>
            </a:r>
            <a:r>
              <a:rPr lang="en-US" sz="2000" dirty="0" err="1" smtClean="0"/>
              <a:t>PurdueSPE</a:t>
            </a:r>
            <a:endParaRPr lang="en-US" sz="2000" dirty="0" smtClean="0"/>
          </a:p>
          <a:p>
            <a:endParaRPr lang="en-US" sz="2000" dirty="0" smtClean="0"/>
          </a:p>
          <a:p>
            <a:r>
              <a:rPr lang="en-US" sz="2000" dirty="0" err="1" smtClean="0"/>
              <a:t>BoilerLink</a:t>
            </a:r>
            <a:r>
              <a:rPr lang="en-US" sz="2000" dirty="0" smtClean="0"/>
              <a:t> (</a:t>
            </a:r>
            <a:r>
              <a:rPr lang="en-US" sz="2000" dirty="0" err="1" smtClean="0"/>
              <a:t>GetInvolved</a:t>
            </a:r>
            <a:r>
              <a:rPr lang="en-US" sz="2000" dirty="0" smtClean="0"/>
              <a:t>): boilerlink.purdue.edu/organization/</a:t>
            </a:r>
            <a:r>
              <a:rPr lang="en-US" sz="2000" dirty="0" err="1" smtClean="0"/>
              <a:t>pspe</a:t>
            </a:r>
            <a:endParaRPr lang="en-US" sz="2000" dirty="0" smtClean="0"/>
          </a:p>
        </p:txBody>
      </p:sp>
    </p:spTree>
    <p:extLst>
      <p:ext uri="{BB962C8B-B14F-4D97-AF65-F5344CB8AC3E}">
        <p14:creationId xmlns:p14="http://schemas.microsoft.com/office/powerpoint/2010/main" val="3542228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all for coming!!!</a:t>
            </a:r>
            <a:endParaRPr lang="en-US" dirty="0"/>
          </a:p>
        </p:txBody>
      </p:sp>
      <p:sp>
        <p:nvSpPr>
          <p:cNvPr id="3" name="Text Placeholder 2"/>
          <p:cNvSpPr>
            <a:spLocks noGrp="1"/>
          </p:cNvSpPr>
          <p:nvPr>
            <p:ph type="body" idx="1"/>
          </p:nvPr>
        </p:nvSpPr>
        <p:spPr>
          <a:xfrm>
            <a:off x="571500" y="4953000"/>
            <a:ext cx="8001000" cy="548640"/>
          </a:xfrm>
        </p:spPr>
        <p:txBody>
          <a:bodyPr>
            <a:noAutofit/>
          </a:bodyPr>
          <a:lstStyle/>
          <a:p>
            <a:r>
              <a:rPr lang="en-US" sz="2400" b="1" dirty="0" smtClean="0"/>
              <a:t>Don’t forget to swipe your ID card up front, and grab a membership form!!</a:t>
            </a:r>
            <a:endParaRPr lang="en-US" sz="2400" b="1" dirty="0"/>
          </a:p>
        </p:txBody>
      </p:sp>
    </p:spTree>
    <p:extLst>
      <p:ext uri="{BB962C8B-B14F-4D97-AF65-F5344CB8AC3E}">
        <p14:creationId xmlns:p14="http://schemas.microsoft.com/office/powerpoint/2010/main" val="2347675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PSPE Background</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1034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PSPE?	</a:t>
            </a:r>
            <a:endParaRPr lang="en-US" dirty="0"/>
          </a:p>
        </p:txBody>
      </p:sp>
      <p:sp>
        <p:nvSpPr>
          <p:cNvPr id="3" name="Content Placeholder 2"/>
          <p:cNvSpPr>
            <a:spLocks noGrp="1"/>
          </p:cNvSpPr>
          <p:nvPr>
            <p:ph idx="1"/>
          </p:nvPr>
        </p:nvSpPr>
        <p:spPr/>
        <p:txBody>
          <a:bodyPr>
            <a:normAutofit/>
          </a:bodyPr>
          <a:lstStyle/>
          <a:p>
            <a:r>
              <a:rPr lang="en-US" sz="2000" dirty="0" smtClean="0"/>
              <a:t>PSPE stands for the:</a:t>
            </a:r>
          </a:p>
          <a:p>
            <a:pPr lvl="1"/>
            <a:r>
              <a:rPr lang="en-US" b="1" dirty="0" smtClean="0"/>
              <a:t>P</a:t>
            </a:r>
            <a:r>
              <a:rPr lang="en-US" dirty="0" smtClean="0"/>
              <a:t>urdue</a:t>
            </a:r>
            <a:endParaRPr lang="en-US" dirty="0"/>
          </a:p>
          <a:p>
            <a:pPr lvl="1"/>
            <a:r>
              <a:rPr lang="en-US" b="1" dirty="0"/>
              <a:t>S</a:t>
            </a:r>
            <a:r>
              <a:rPr lang="en-US" dirty="0"/>
              <a:t>ociety of </a:t>
            </a:r>
          </a:p>
          <a:p>
            <a:pPr lvl="1"/>
            <a:r>
              <a:rPr lang="en-US" b="1" dirty="0"/>
              <a:t>P</a:t>
            </a:r>
            <a:r>
              <a:rPr lang="en-US" dirty="0"/>
              <a:t>rofessional</a:t>
            </a:r>
          </a:p>
          <a:p>
            <a:pPr lvl="1"/>
            <a:r>
              <a:rPr lang="en-US" b="1" dirty="0" smtClean="0"/>
              <a:t>E</a:t>
            </a:r>
            <a:r>
              <a:rPr lang="en-US" dirty="0" smtClean="0"/>
              <a:t>ngineers</a:t>
            </a:r>
          </a:p>
          <a:p>
            <a:r>
              <a:rPr lang="en-US" sz="2000" dirty="0" smtClean="0"/>
              <a:t>Student chapter of:</a:t>
            </a:r>
          </a:p>
          <a:p>
            <a:pPr lvl="1"/>
            <a:r>
              <a:rPr lang="en-US" dirty="0" smtClean="0"/>
              <a:t>National Society of Professional Engineers (NSPE)</a:t>
            </a:r>
          </a:p>
          <a:p>
            <a:pPr lvl="1"/>
            <a:r>
              <a:rPr lang="en-US" dirty="0" smtClean="0"/>
              <a:t>Indiana Society of Professional Engineers (ISPE</a:t>
            </a:r>
            <a:r>
              <a:rPr lang="en-US" dirty="0" smtClean="0"/>
              <a:t>)</a:t>
            </a:r>
          </a:p>
          <a:p>
            <a:pPr lvl="2"/>
            <a:r>
              <a:rPr lang="en-US" dirty="0"/>
              <a:t>A.A. Potter Chapter of ISPE (west central Indiana</a:t>
            </a:r>
            <a:r>
              <a:rPr lang="en-US" dirty="0" smtClean="0"/>
              <a:t>)</a:t>
            </a:r>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1000" y="304800"/>
            <a:ext cx="930498" cy="921036"/>
          </a:xfrm>
          <a:prstGeom prst="rect">
            <a:avLst/>
          </a:prstGeom>
        </p:spPr>
      </p:pic>
    </p:spTree>
    <p:extLst>
      <p:ext uri="{BB962C8B-B14F-4D97-AF65-F5344CB8AC3E}">
        <p14:creationId xmlns:p14="http://schemas.microsoft.com/office/powerpoint/2010/main" val="4032055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we?</a:t>
            </a:r>
            <a:endParaRPr lang="en-US" dirty="0"/>
          </a:p>
        </p:txBody>
      </p:sp>
      <p:sp>
        <p:nvSpPr>
          <p:cNvPr id="3" name="Content Placeholder 2"/>
          <p:cNvSpPr>
            <a:spLocks noGrp="1"/>
          </p:cNvSpPr>
          <p:nvPr>
            <p:ph idx="1"/>
          </p:nvPr>
        </p:nvSpPr>
        <p:spPr>
          <a:xfrm>
            <a:off x="457200" y="1600200"/>
            <a:ext cx="8229600" cy="4953000"/>
          </a:xfrm>
        </p:spPr>
        <p:txBody>
          <a:bodyPr>
            <a:noAutofit/>
          </a:bodyPr>
          <a:lstStyle/>
          <a:p>
            <a:r>
              <a:rPr lang="en-US" sz="2000" dirty="0" smtClean="0"/>
              <a:t>Officers:</a:t>
            </a:r>
          </a:p>
          <a:p>
            <a:pPr lvl="1"/>
            <a:r>
              <a:rPr lang="en-US" dirty="0" smtClean="0"/>
              <a:t>Riley Barta – President</a:t>
            </a:r>
          </a:p>
          <a:p>
            <a:pPr lvl="1"/>
            <a:r>
              <a:rPr lang="en-US" dirty="0" smtClean="0"/>
              <a:t>Kyle McNulty – Vice President</a:t>
            </a:r>
          </a:p>
          <a:p>
            <a:pPr lvl="1"/>
            <a:r>
              <a:rPr lang="en-US" dirty="0" smtClean="0"/>
              <a:t>Jon Baker – Treasurer</a:t>
            </a:r>
          </a:p>
          <a:p>
            <a:pPr lvl="1"/>
            <a:r>
              <a:rPr lang="en-US" dirty="0" smtClean="0"/>
              <a:t>Morgan Joel – Secretary</a:t>
            </a:r>
          </a:p>
          <a:p>
            <a:r>
              <a:rPr lang="en-US" sz="2000" dirty="0" smtClean="0"/>
              <a:t>Committee Chairs:</a:t>
            </a:r>
          </a:p>
          <a:p>
            <a:pPr lvl="1"/>
            <a:r>
              <a:rPr lang="en-US" dirty="0" smtClean="0"/>
              <a:t>Patrick Miner – Events</a:t>
            </a:r>
          </a:p>
          <a:p>
            <a:pPr lvl="1"/>
            <a:r>
              <a:rPr lang="en-US" dirty="0" smtClean="0"/>
              <a:t>Andrew Griffith – Service/Social</a:t>
            </a:r>
          </a:p>
          <a:p>
            <a:pPr lvl="1"/>
            <a:r>
              <a:rPr lang="en-US" dirty="0" err="1" smtClean="0"/>
              <a:t>Mayank</a:t>
            </a:r>
            <a:r>
              <a:rPr lang="en-US" dirty="0" smtClean="0"/>
              <a:t> </a:t>
            </a:r>
            <a:r>
              <a:rPr lang="en-US" dirty="0" err="1" smtClean="0"/>
              <a:t>Makkar</a:t>
            </a:r>
            <a:r>
              <a:rPr lang="en-US" dirty="0" smtClean="0"/>
              <a:t> – Research Roundtable</a:t>
            </a:r>
          </a:p>
          <a:p>
            <a:pPr lvl="1"/>
            <a:r>
              <a:rPr lang="en-US" dirty="0" err="1" smtClean="0"/>
              <a:t>Udit</a:t>
            </a:r>
            <a:r>
              <a:rPr lang="en-US" dirty="0" smtClean="0"/>
              <a:t> Vyas – </a:t>
            </a:r>
            <a:r>
              <a:rPr lang="en-US" dirty="0" err="1" smtClean="0"/>
              <a:t>MathCounts</a:t>
            </a:r>
            <a:r>
              <a:rPr lang="en-US" dirty="0" smtClean="0"/>
              <a:t> and Order of the Engineer</a:t>
            </a:r>
          </a:p>
          <a:p>
            <a:r>
              <a:rPr lang="en-US" sz="2000" dirty="0" smtClean="0"/>
              <a:t>Faculty Advisors:</a:t>
            </a:r>
          </a:p>
          <a:p>
            <a:pPr lvl="1"/>
            <a:r>
              <a:rPr lang="en-US" dirty="0" smtClean="0"/>
              <a:t>Dr. Vincent </a:t>
            </a:r>
            <a:r>
              <a:rPr lang="en-US" dirty="0" err="1" smtClean="0"/>
              <a:t>Drnevich</a:t>
            </a:r>
            <a:r>
              <a:rPr lang="en-US" dirty="0" smtClean="0"/>
              <a:t>, PE – Professor Emeritus of Civil Engineering</a:t>
            </a:r>
          </a:p>
          <a:p>
            <a:pPr lvl="1"/>
            <a:r>
              <a:rPr lang="en-US" dirty="0" smtClean="0"/>
              <a:t>Dr. </a:t>
            </a:r>
            <a:r>
              <a:rPr lang="en-US" dirty="0" err="1" smtClean="0"/>
              <a:t>Brophy</a:t>
            </a:r>
            <a:r>
              <a:rPr lang="en-US" dirty="0" smtClean="0"/>
              <a:t> – </a:t>
            </a:r>
            <a:r>
              <a:rPr lang="en-US" dirty="0" smtClean="0"/>
              <a:t>Ph.D</a:t>
            </a:r>
            <a:r>
              <a:rPr lang="en-US" dirty="0"/>
              <a:t>. - Associate Prof. of Engineering Education</a:t>
            </a:r>
          </a:p>
          <a:p>
            <a:pPr lvl="1"/>
            <a:endParaRPr lang="en-US" sz="2000" dirty="0" smtClean="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1000" y="304800"/>
            <a:ext cx="930498" cy="921036"/>
          </a:xfrm>
          <a:prstGeom prst="rect">
            <a:avLst/>
          </a:prstGeom>
        </p:spPr>
      </p:pic>
    </p:spTree>
    <p:extLst>
      <p:ext uri="{BB962C8B-B14F-4D97-AF65-F5344CB8AC3E}">
        <p14:creationId xmlns:p14="http://schemas.microsoft.com/office/powerpoint/2010/main" val="2552854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Our Mission?</a:t>
            </a:r>
            <a:endParaRPr lang="en-US" dirty="0"/>
          </a:p>
        </p:txBody>
      </p:sp>
      <p:sp>
        <p:nvSpPr>
          <p:cNvPr id="3" name="Content Placeholder 2"/>
          <p:cNvSpPr>
            <a:spLocks noGrp="1"/>
          </p:cNvSpPr>
          <p:nvPr>
            <p:ph idx="1"/>
          </p:nvPr>
        </p:nvSpPr>
        <p:spPr/>
        <p:txBody>
          <a:bodyPr>
            <a:normAutofit/>
          </a:bodyPr>
          <a:lstStyle/>
          <a:p>
            <a:r>
              <a:rPr lang="en-US" sz="2000" dirty="0" smtClean="0"/>
              <a:t>Promote excellence in engineering</a:t>
            </a:r>
          </a:p>
          <a:p>
            <a:r>
              <a:rPr lang="en-US" sz="2000" dirty="0" smtClean="0"/>
              <a:t>Encourage professionalism and professional registration </a:t>
            </a:r>
          </a:p>
          <a:p>
            <a:r>
              <a:rPr lang="en-US" sz="2000" dirty="0" smtClean="0"/>
              <a:t>Serve as a student advisory body to the Schools of Engineering Administration</a:t>
            </a:r>
          </a:p>
          <a:p>
            <a:r>
              <a:rPr lang="en-US" sz="2000" dirty="0" smtClean="0"/>
              <a:t>Promote awareness of career opportunities and the role of PE’s in society</a:t>
            </a:r>
          </a:p>
          <a:p>
            <a:r>
              <a:rPr lang="en-US" sz="2000" dirty="0" smtClean="0"/>
              <a:t>Produce integrated extracurricular activities</a:t>
            </a:r>
          </a:p>
          <a:p>
            <a:r>
              <a:rPr lang="en-US" sz="2000" dirty="0" smtClean="0"/>
              <a:t>Oversee the PSPE Rube Goldberg Team</a:t>
            </a:r>
            <a:endParaRPr lang="en-US" sz="2000"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1000" y="304800"/>
            <a:ext cx="930498" cy="921036"/>
          </a:xfrm>
          <a:prstGeom prst="rect">
            <a:avLst/>
          </a:prstGeom>
        </p:spPr>
      </p:pic>
    </p:spTree>
    <p:extLst>
      <p:ext uri="{BB962C8B-B14F-4D97-AF65-F5344CB8AC3E}">
        <p14:creationId xmlns:p14="http://schemas.microsoft.com/office/powerpoint/2010/main" val="159528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Committees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12834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 Committee</a:t>
            </a:r>
            <a:endParaRPr lang="en-US" dirty="0"/>
          </a:p>
        </p:txBody>
      </p:sp>
      <p:sp>
        <p:nvSpPr>
          <p:cNvPr id="3" name="Content Placeholder 2"/>
          <p:cNvSpPr>
            <a:spLocks noGrp="1"/>
          </p:cNvSpPr>
          <p:nvPr>
            <p:ph idx="1"/>
          </p:nvPr>
        </p:nvSpPr>
        <p:spPr/>
        <p:txBody>
          <a:bodyPr>
            <a:normAutofit/>
          </a:bodyPr>
          <a:lstStyle/>
          <a:p>
            <a:r>
              <a:rPr lang="en-US" sz="2000" dirty="0" smtClean="0"/>
              <a:t>Arranges speakers for all membership meetings</a:t>
            </a:r>
          </a:p>
          <a:p>
            <a:endParaRPr lang="en-US" sz="2000" dirty="0" smtClean="0"/>
          </a:p>
          <a:p>
            <a:r>
              <a:rPr lang="en-US" sz="2000" dirty="0" smtClean="0"/>
              <a:t>Advertises PSPE events</a:t>
            </a:r>
          </a:p>
          <a:p>
            <a:endParaRPr lang="en-US" sz="2000" dirty="0" smtClean="0"/>
          </a:p>
          <a:p>
            <a:r>
              <a:rPr lang="en-US" sz="2000" dirty="0" smtClean="0"/>
              <a:t>Aides in the organization OE and </a:t>
            </a:r>
            <a:r>
              <a:rPr lang="en-US" sz="2000" dirty="0" err="1" smtClean="0"/>
              <a:t>MathCounts</a:t>
            </a:r>
            <a:endParaRPr lang="en-US" sz="2000" dirty="0" smtClean="0"/>
          </a:p>
          <a:p>
            <a:endParaRPr lang="en-US" sz="2000"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1000" y="304800"/>
            <a:ext cx="930498" cy="921036"/>
          </a:xfrm>
          <a:prstGeom prst="rect">
            <a:avLst/>
          </a:prstGeom>
        </p:spPr>
      </p:pic>
      <p:sp>
        <p:nvSpPr>
          <p:cNvPr id="5" name="AutoShape 2" descr="data:image/jpeg;base64,/9j/4AAQSkZJRgABAQAAAQABAAD/2wCEAAkGBxQSEhUUExMWFhUXGRkYFxgWFxgYGBcaFxwYGhodGhgYHCggGRolHBcYITEiJSkrLi4uFx8zODMsNygtLisBCgoKDg0OGhAQGywkHyYsLCwsLCwsLCwsLCwsLCwsLCwsLCwsLCwsLCwsLCwsLCwsLCwsLCwsLCwsLCwsLCwsLP/AABEIAMIBAwMBIgACEQEDEQH/xAAbAAACAwEBAQAAAAAAAAAAAAADBAECBQAGB//EAD0QAAEDAgQDBgUEAQMDBAMAAAECESEAMQMSQVEEYXEFIoGRofATMkKx0QbB4fFSFGJyFYKyI1PC0gdzov/EABoBAAIDAQEAAAAAAAAAAAAAAAABAgMEBQb/xAApEQACAgICAgICAQQDAAAAAAAAAQIRAyESMQRBIlETYXEFgZGxFDJS/9oADAMBAAIRAxEAPwDQKZcS28ltpoOM4PeaNCYY7zeiBQBe7sSXvcfzpXM52OzSdufKgjRZRaNxt9tqleKRFpctaN+ZoKiJjSwv0E9agDfut0OZ20eKQxlzyu42idL1ClGDq/pafIVTExAwKQWkPo1QpTX6i13PrNMVDKDOZIv9x79KgqiZbo3p4V3DqLX9Lda0MLC5Cbxeq5ZKLoYOXszVpYy/QSIEBrVGbqXAcMXD/wB1qcR2cku0P1bxrOx8MpGX5Gny5jSnGal0QljceyuEAQ0+JnnfSPSq4oDEgdGOtreFRgE/M4ltTto8Ezv4VyLSd37uukfepkKJgNL6NYv5+3qrHUuxjc7b1CyGACeb3FtC/Wr/ABCwFgNcrkx/lvz50go7FuDZ+9PQ8uelXOYguEgsPHw2qE8Ocr5rM73boNL+tLHiJygHM9xYaiTrTWxehsBTtpqZ10J92qy5M2gxbz1/iqEK6wYZvM29ahPdd3YiAb823k02nF7Qk0+mSrCh30gPHXaqJxXLZgDOjX92q60l2l21ZrRH8VVAAYqDNJ6e+ulIkVAIu7khm1HjTWDguysoMgb8r89PHagpTyHLdqNhHIXMvdIc6Qe7JkmmuxjJwyTAa5c+n3vRTgMJ1Y6uCbjpA/aj8MvYxAvydiNJer4uK8ZQATaxmLxffSruKodCKkB7HR7GLkONTdqsvABUyWAjvEuZGpfVusUyQliC4vNo/wCUZhFAx0SoAEW0mH0Z2m8MfQoCVpBYSeY0BixIAHSaErDs6e84yvDueYkdd6Lls773IUfRgWm/Kg4ncuWU9ryAT4auRzGzn8gRxOZKiwD/AHsHDiPDnVV4Pyz3mBnpuY0tUYeOkEAkXJcFiCIAcWliOoquJiIFy5O4ez2fR6jYF0Ay5h3YdG3d/PfnRhgDEBICQoXHyhm0CWB6nalFY6SHZth7aRvzNUwuKykSdjLOBpMk+FHJBodwkpYPiFJuwSWDzpUVQKT/AJJ8VS+t0V1SoKRnjBZx923oZD7a8zrf8cq4ptzkzPUioBDz5R7tyqgRUJa8bmNaqpJDySHfQ+vKTQzgpIZTs76HzfpUKxBobWfR3A6GkBYLAYMN7AT10mr4Eud2097UlhcQk5iHLek6qdhTvBAkOQAdg/7ioydInBWzSwEVo4QpThkNTaLTWaTvo3RVIt8Ss3tLFBInkWJBIvp4+dMcTihKSTXnsLijiOpo+n8zRjVyVEcqtMc+IDAB8HEnrbr0pnBwAzfvJ6mgcOjx3rRwhW2jHxSF18MNQC1jaPClxiAEjMPKbe705xa2FeaVxAKiT5+gnSxooizV4nFYKc9GN33cvcaVHCHWkMXGdktzPjWjwqa7Hg4Uoc32zleZkk5cV0jQww4eh8Qgs4Lby3uaugVfHsehq7NCOSLUkZ8c5Qkmn/JmIxVCTpp1Y++tGK+ZLwRprbl71qCrQBmD/u1clSUgOxy2Bhz/AC4uK4B2yzktruN9YMezRHCspa330tQkKAJgDU6QdwQ+/pRVqzCAQ7kFn8daQFUcTJJ7s/vd2sacPGq2dwHYwWHK59L0glIUAHtsDrIm1T8ViEtG4dvc1JSaGMr7QLFhDEgNrtvQP+oLygky7hizA9P22qmcgsNocQd5FvEvXFixIKYjn4/tRyYHYgKhcnq7+J92qi8FJILNyfbYvRV4wTpO7N9taoS5fvQ+0jmDSApi4bywEQLNYu9chZDOWiI/NExEkGfAXjVmFDxFRswsztzmbbb2pAXC3dyH0iPdvKpxU5fy1tIFLoWAQ5cWOvOeX5oy2IEPBbRmsetAEsn/ADPgP4qatg8WMo7w9fxXU7FsVOMWcQ4DP4aftUKV728POq42IzOQ3N7H7j+KGtVthHQQ1p/qkMk4zOI1YxDcrPS6S4JLH8P02oymAcghtXHP6Y3NKlTXZ+QMP5t1pgSpiw105aGf3NbnZ/DskD3FY/Z+FmXeBD+5rdcJDvA25bVRlbk6RoxR0O4aOVEHShcJxIUlwT9iPMUfHWGJrPNSi6NUXZ5f9X8YQjIj5lkJHUlq7gcHKAkaAAeFZvEYnxuLJ+nDHhmMD0f0rawLVo8eNKyrK6pDWDNMoigYRq+KuK0vsok7ZmducZkQo8q8fg8QWd5a34p79ZcZZA1LnoP5rz/DqmCdRrpR7opkeo7IJIc+/d/GvQ8NWH2UhkpHuZ/et7h69DijxxxS+jiZpXNsbwxXcSWSeh99Kthig8crun+9RUMkvg7FCPzVCqkEDZtgfVpargMGOvJ3cev9VTAxz9TWdg9mDEVfhcCAWAIDQbg7OdxbpXnztHLSmAxbQEbX9zXIxTdiALZT63npXK7yjfNqczkxyLp0FdhqYEsZmLbMff8AKGXXj5vk2vEn3rQ1gkgm9wCIsOdtNIqRhh4MbaudhYVT4eYM8cyfT+PKgZfDKiQWAu0a9DV1rZyDLsdojzoOKVMxDJeNDpVEAFgbEdJFgPWgA/xU7nyEdKEskmCI9mNqlK2HeSNNI5RqPGowsRyzsfvrPhQBwKneXeHG9EJa+kP19TSyMSSbbhwwJab+5rs5ck+ekR50AExu9CgInkfYqgwoucrWJdvRzUKWGIIU99wZj+vvUpYP3mOgO53bwoAoEf7Qf+4D0auqyUpN79H9XFTQMVRigk2DXM+XKdK7iMVJcMWiTZ9Xb3FTiAh4dwWOZh6a0u25sfqkehE6f2aKAvxPFLPzKJZgOUbezSuYuJHgPftt6nGxSNjvLu82k+FVwFZjlESHYOzFyGVAiPGhsKs1uzcJhMPetNHCOAVAAsHAJIjrfyFL8KGYfatXDMVmnJrZsjrQHh8NqW7W4wIQpyzCn1RXkf1VjZiMIfMs5fC5Pk9VNuTLoJAewMI5MxuslR6G3o1bmEKT4PCZIBuPCn0Wj3510IRpUZJyt2HRQOKxQA9WKpoOJw5xXDsOU03JLbKpSS2z572txPxMZWwgDf2arhYb7l4nXTxr16f0CA5GMS9+4L7wqi4X6KykEYtv9l2/7oqqOeFq2Z5ZY0V4FLNWvhW512D2QU6+lNo4EjWu4v6h4/8A6/2cmWKb9E4RpPtNTpYakDzNPjhVcqU4zs1awwIgvczflVebzsEoNKRLDikpJszsIlXh0JIFp0086YCzo1nZw7SJB9xREdnq1Y9CR+3SpVwalXA/7Y+4f1rjqafs6vOJIVIA/nmKqnG29DqH58r1UcJiBrltIB839tRDgLUQ4AFy13aeW2tHJDUog8TE5OHchn+blU8SyU5h0B3B/t6snDxIdJYaAfgvyq2Lw6wIBIEs32ijkh8kUXiOLTuAbAXEULHSwCmEQfT+aInBUXORjYQA41fbbeiBBGh8iH/GlO1Vj5ITCgzkj39pqylksw5hzcjlqPwKOhiLZWeGD+HWlSpzlcdR3X9igYZJ0DWcCG3v4mqsRu31JsWAkvyqmGGzOC4sN/5Y1GIVZksx1uRyaY11/ehgSvFYAsxcmGeIgaliKGFO0tsG2vzq6lOWLAhjAY62Id6klnLg82BLm7g0DKqWofU3gn9xU0JPFMGKUR/vSPTSuo2AJCrvMAEbG8bUDiVRs0vcxqzPEedFUwh+Zbc/mI5ilcZlHzBbl5bDX7UwB5kkctyZA08T+aa7C4dnJLvyZvYpAAAXk2fw13d4r0PZ2CAAGtrz1+5qE3otxx2aOEGamEKoQRz+1QtLH1rO1Zqqi/F4jB68ZhK+LxK1myO4DzMn0bzrd/UXHZMMzWR2NhZcJL/MrvnqqfQMPCnhjchydRNbC50VCr7aUognWp+JDv5VtMbYfExWFA4Li8qxmJAMQ+vv1pLjOJiluyuJzpKv8SQroP7FZfLXxTM3kbie9wwoJEg89Dt6VfDJLv8AzQeBXmwkMQ2UCKvguHJ3byrApNaRkTrSCqFWCY2986GcTeoc+HT8U7RGwxVLNQnvUrXtVAsU4tIAgUHZpvFQrDH9VQGpCxv60N/RN76JSEm9/fnUHB2arJVzoiV86fNoV0CGGxqz1QYmYulQKT6dDrI1q1taOVjvkUxOHSqXIPI/ttQ1cKQxBEev4phOIHbk7tHnvRQRt/Pv9qshnmo8b0Rj8ZWhT/TDW9ZfHYGRv/50fcPvXoDii2Uddaye2WYHMAx1m3s1LHkqVWX45u6MrNrJDdWPv71xLQX9xVThHLtsWj7tv6bV3DJI7qmiwJ9REfzWxGkstYTLMPXya9CBSXcuGg3aRcWsKvxYZJDeUdLeHlWKta85dKgbxlIfrpUZNoa2amLw+GoklCXMnumopDD4LMASsufH9qil+R/RG39DmHlElRcuRsORfr60pnd2lzNn1YAdT9uddxKw7Bw56BhBYamllrBhx6R7Hs1bfom0G4XCfEAYMO9Ez7b1r0SIFY/ZGAMmZpUQbGzxFa4Vy5e/OsuSezbhx8VbHsLFBFcsi5pJKtffrTGIuHaqmy1xVHlP1Es4mKjCuFF1bMJP48aLiYm5aKVOKDxGISWIZI6XP/x8qaHXo3vd61YV8SjJplxiHY+bac71fFxPCgMwZ28hQcXiQIKvQs/Wr12USQj2txfdjaNKB2NnSWfurEX0f3NLdoLzKZi0mLWgF9LVoYKgnOlSVOSAXKTpeQwUwHV6tWGM18ujHlm+kbvZnHKBKHZ7EaHZq0kcQCZtqAS/u1eSTjMbu5cakahz5e3rSHFgkBRgTt7msMMbxylFrRd4z42n1R6xHEAgMYqRxY3rzKO00JAAUGG5eoT2ok/UnwIrJ+FtvT/wc/I48nxPSYnFRVcPinrz47SB+oeYog48OL+9qhKLiqoE7VG9/qKqnGNYA7VT/kPtUp7WTqaim0NWekRjUVOMK8x/1dP+QrkdsJDyka3vSbA9R8UVU41eY/6+jcedVxP1AgfUKSbQJNHrBijao/1A3rxWP+q0AAZg+rfzSiP1UVqCMJKlqNgA59NKKfpE3Bro94viBvSHaGNnACZIPi1Ldmdi4+KysdWQGciC6vFVh4edel4Ps9GGGQlvuepMnxqMcnGVssx45XbMnA7OWqflGoN+WsU9gdmJOqnHh6NWkcLmxqfhsX9xTl5WSXujVRgdrcCcORYhvHYzDt96zsdDAvI1BaJu9evxEFaFJUBLiC+sGw0Y+nXyeNhFJNoNmn3G9bvGzPJH5dg1QNK0JADkNoGb1rq5QO/p+a6thExOITckl7RsC2ul6BlLiHzMHuLsBOvSmcfCYP57FrNLDpQuASTiI8bzodrVGWkTiraN7CENRtb39d/Sgpv79/1RFB4LM7/1WLs6jLipWoBJ98qphoy/byoHauJkwlK1FuunrR7FdLZ8743tQHisUWGZh4AA+orRweLLXNLH9ODEWWeZDhupfqTtrTfC9jkJdSsrbsYjaWct4V1MeGUVo5csyk9l/wDUPc1OJxhCTNHX2OWfM/25zS6uzErYPme0sD5UfgknvQLImtbM3Bx3VmdribGIFoeb77PWivjXhxlBfvSzkFmZ9PvR/wDophrEmB3Ybm2371UdknOUJNgdSANyfNqslziqRT+O3bQuVEm5MtL2mZ8fKmSIal8LCZQe7EjzY+v707gpHv8Aauj4EPg3L7MHmzalxQsngcxtT+B2Qn/H0phOJh2cWLvc28/4rV4VIU5SY1kHbb3euhxSOY5NmQrsdP8AjWF2ziYisZTqPdAZoYBIEAcq9zikAf1Xhe1SF4+I27dWAH7elc3+oUsf9zf4G5v+BFGGQGvze4t5UyAQRlLHQuG5uelTgpS0jodIH505VKltBHdNtw1r+5riWdbiAxUq1HnbrPSlVpbVxdgX89qZVimB3RA8X3aHoYSHIfNs19v3o0FCWKSeXj79mlhhKUcqQok2Ack7Bq9b2V+j8XHIKnQncjvHoPzXvexP07hYA7qJ1UfmPjoOVqoyeTCGltjSPn36f/8Ax9i4pCuIV8NP+AlZ66J9T0r6V2N2Bg8OnLhYYA1iT1Vc+NauDhtTCRXNy55zfY1FFcJFFAqqDLezXLPlVBMlYqisQWP7+2qi18o+9L4uJHIsI56vyo/TGhkLYaP15715bt1ATjHZTFi9+W1gYrbxscASfHb+a85xfE/EWVNq3+46C5YH81t8JO7RFgyW1Pko/tXVQKBukk7sDXV09kRfF4eG02vvuWis5CChaVKkgzJzNJnTwetgu4H4cN18PPzpjcOFukMNfASf+UC3LxqdXoOXHYzhYgYEFwbNPlRgusDB7NWFMjEaWAPylpkaO2n4FF+PjolWGQH0ILi2pfR3qiXjyirRsh5WOXejbSr3+aT7YX3An6mdmcmUgRdg92iKBg9qf5Jul3s4IBZjNjRMTAWVFakwbOSGSCCDyDQd7i1SwYZcraIeRnjwqL7BYISgFQzpbMA4DG5di2ZLpa8VPEpICsNZScpub9JF3zT4GwpjGcqIWCOoUwMPIBIfUtegYmIShZQx+Ypc/Me9lhgAbP0rc5nOUNiRwAFMl9XDvpYkQRo7fU/IL46zmBaQ+zyTpZ7W2NOsogNlsHIN9bXf25oeJw0lhu3ptfU1neR9Ivog8eVJCHCDDqM3MiBdp/7fKUpBQAlQ+I8Q1tCQWJYHXel14T/LJP2B0P70svAIBIVqWDjxuGqazfZKwnbSw4KVA5+8WLyI8BfrO1J4OIwZzTAWoJWIIVBJuPlGvQCOtK/DUxaIJu9msdb10fG8vGo1Iw+V48py5RLLxaa7N40oWGsSx5is/BwlKue8RmAAA0BAPjra1EwsNsRibKZxYBnzFnZjpyvWl+birsy/8HL+j0fHcUwYOTpD6xHJxXlVpZT3d53e/wBz51r8NikgOAorBQHBcg6v9IL+2mmHwnxFBJSp25Q8AyLQIsw0rm+Xm/M1XRu8fxliX7M5QmXLeIB286EE94qBBLy5JM/v9q28HsFeIWQkpkgqVePqES7xXo+x/wBNIwmJGdVnUx52tXJy54Y9ezSeV4DsBeL9ISmJV6sL16rsX9OowjCXP+RvXoMLgmZqaw8DLO1YpeU5DSKYGABpTBS1VwVFQBLA0RNpk71kktjoqhJlz0rs0xULqpxf6/ipN6JBlLpZS1K/2j1qp4gN+ayu0u10YYkhxYal4j3rSgm3oKNLGxgn+C1Z/G9rBI1kswFz1rzfHdr4i7f+mN7k+NhagYOMpWIpalKJjMbEgWgWgC21a4eJbuQuRp8TxKlhld0m0x5hvY8qYagGJgnfUz59BVEJU6cxBF5sd/HQ9KvipAd3gjRte7t0roQioqkRewKuOSmCkuOYHo9dR8LABAJMnpUU9haOThOWUWJ+UAHI76kWd6fxcIBbCBDRmAJlmAdiRB6vQ04RzJzpV83/ABYRmMXiI3pscOja5zS8JIcOxCyfzzet+OGjLknsFi4N1H4ZJJd1BlDusdACzS9jM2RxcEkDMogZWzMkmAYg92Q2801jgkBaRkSoMkJUSQUkgG7QBEUR0/DDyXkpIfMcyi6QBEDq5vDylUrSIrVMVxFvnJSkhYEMXOXmDBkwQTHSg4eEEjW0sCxLAWYEWcnkJmmsTiEozDMJTmLOXNwkPs5jl1pZXF5khIzSxESG3IjZ+aTVM5a2WRX0iHy5g8KBsSRcFV3Z2Dmz7xQMPEJ0Ykl3i0TbXdp3micYmzkAHdnfytBqrP8AKIVDyCYl/YqhybLkki+HwClkZQWNzGUNDPZ+k+dJcQMsGZul1B9D587vRE4qkslyw6PLl3hvCj5WIUQHZjmgh7yIOvrQ+LWuxU7/AELKwWNiCxcg/VcOTG+poeLh5nE5tbgOwtRcR06MCrUBhzAF3ihKxVEAhjs5gtHeGpqJMB/pgUkgw1mvZo1sLUDjMIfUbblmeWAsBRkpkkqae6BAFg/kDfel1KUVTHMfU3K8tQIT4jDNxLwNIEhp2+3Ku4NSkkuBmhnm4ZxoYe+1NYifOTPKJ6zR+zOA+NihJUySMxI0A/bShz4rkBPZyF4gSEOeo7ocFwxfe2kV6jgexWOdfeVvy2atbg+Dw8NASkuBZvdqZwUNePGuZn82c1S0h6sBg4AAt78KdwsFxtV8JA8R6UYCCWkaPWFkqA4YaBaiOKozH7zeqrxaBl7VT4m1AWuZtS2PxoFS430Mv2nxORBkBRgeR8NKxOD474TrxFaEOdTGmutt6zu1O2nWyESQ+ZQJiGZOvLpSOECskl1H8PG1hYbWroYsPwqu/sblSNDju2F4jjC7vMiSOUsPU9Ky8LCzqdQUX1Mlw7ncim0YbsICQGsC+71bB7igwfYNEksH6ARV8MUYdFdtgVYDO55MRpG5vLb01wwSCcwEQlSTPnI9LgVKMNlZnDAEBxDlyHY9Z61YZflFgHAeUm5HV/vVtCosEFLJIBaXJs76gem40eiIA5EWZTwJkRIYdZoOGshgzxqE2ImCLPV0cSQOhED9hsXNSEEdQgFLD05fKa6uTxBSAOQ0VchzaK6paAJgZXLQDcqJJzM5uLEsxgwOVM8YkkfEJSAQxDBRJGrgsl20MFN7ml1qSYfKlifl1IsS8h+cDS1K8SFd5u7BYXS5Gpd2hG+m07eaSoy8behxK0kgubCwS7XdnaXsb+FDWLGGa4gizWvYkmJNLYPGFWVIwwgAGASR1gz1aasMQMpzzg8/wD51nlOy5QSJxAMqWMD6czN/9Y5dXpRJZizPEPDjoH08qsjEYl/J/QVfDPeN20jXWTt+aq7LOg5JUlgJ1ceV7wPWl8bABDZme5D8vLWi4aWJZiFM7vDXY2aNKX/0yWY6EsdSHJAYXoYBF4OSdBZ38nuxqCYync6TfTaX1pjEUShiY0uPtpUFYYOcr62iX2azs2lFAKYySEgqDuGDyP7k8qCpJhKiQGMCWnnqS1MlBIPLlfW+7fYdaVxkh3Ba3VxfRtbmlQxFSDmLkaXf2TVMLEk5iwJMEWu00+nhC2d3dhs79Tr6OaTXh5fmNnDGAWnT786A0V4tKVByG6vOm2/PwrS/R6j8RYLghIG+v2rDx8RnL6nR7M3QMfJ60/0txoRjF9QR76VR5CvGwR7wqCRHSiJ4gtMzrS3xhqauTXIrQ+gi+MLv9xTWFxJIisrMC7cx40VfE5RLBr6RUmkAwrHeaFxPGADvEAc68/2h+og7YQznfQc9yKyE4y1klZewYSzsbdcs9Kvx+O5bekSRv8X2qVPkBMODu7MzaMX8Deh4fB5ySsqSSQUyHAUcsOSM0DneN0+E4hKZCXvDsC2h6fcVpBaQlQDZnfOA0Bi4MwS58a6eHDjgtByKcVwGZWVA7qhBIEs4IBMiw8xyoPGdiqwx3C6OZYs7O5uenq9MqxwHJeIGZQOru94gsxFEHFqKZVILJSGA+UfN3e8Lgjn5X8YsRkfCCRllywPg3zPXISEwA40O/n1fzrQWkt3SkEEsG7/Ukh1M/jO1L8VglHcksWdIvJ87Gq5Qoj7FkEu4LW0sAbvYz4RaiBLFwMzxYWPv0quGlIUMrhiZLs/R42ejFLbwZ5B7jeHioJAwYSMNy7u0kd0MDbyvV8BLguWjUl4uCTfzqmLhjbuswM7uxGtXOGBqAPGW2JYsf3qSEFwArL3cQNLMAddyamh4oLlkBv8AiDXUUw0dg4kuO8AJzM5cFnAd5Y8xrSy8xYEXDEaB9GHpJuaqvBVmg5iYcCw/Ef3XYhWlBBBLuNztfSN9AKm5tiSRdWGoBkrZRDRtqBvR1YCywSxI8h12ZqpgqBcgQISdt+oqWyk6ZtxewfnZuVIYDPLXJ2sk2+a3R2oiQWFipzr9j4n2KosECASVHuy3O7VfBBZXeAWltj5AWG/Q1H2BbiCMoD96HDvEuD+YquYqIIaG0u92IuG+9Ww2M/M7sBY7+utcjDZx13ADlvSmHouhZKmg3lRAEWJJcgc70ucXMXVawLCVQI0I/FF+ZQSphq+gggGfcGgNkAiRrcWGW43NIC2H9QmAPQaNDesigFSXkAqU7Fi2hHTc9aJgKglQI1Y3BsL/AEzblRFqSySWJuO6QAwke9qdAKIzAgPdjFgNQNtC/szj8KCDqQbtJfeZkfa1FJSM2yQJDuA9sun8VfExEqbkC5G+4PiPV6KBmLjcKcOQRIgBiBe/p4igdmEpxkrxCyS7qMbj7tW8tKsoJIgRAEw5Bab250ljcCFau7k2cE/lqjJJqho9lhqGltKMCAH015V4vhuJXhslBYfTmKSNC3rFExcbFxSEuXmIAHPR/Gua/Elfeido2eL/AFBhg5UMosWLHLAs9Y2MvFxfmWC9gl2bToZ5x50Ph+Fzd1jYO1hvNufOBTacAB1dW1YW661ox4IxIti6OFZJBIu8AAklgWUdGo+FgqSQANe6BYRM+E7PoKJg4gdiJix03PLnRshSoHaYjUCIkyH5A1fQhZWCpCmjK5YJOpGoaLkSKMlThimHcBy5v08tHvXcStS/lcPc2c2nbTyoeA/iwLPBUHdtNRY86a7A0sHjUkMEhw75ocksEkJmzMOZ0u5wmKTiOQMqgRlMRoybToBfq9YmFmCRI3Ewo7k/jemU4oUM5lmlhBH2DEjbyq5TCz0B4tkZmSwXl/xDAGQT8o/nwW7Q4kKcpwkqLMCqSWclgCyhlY3soaUJCkrAwy7FQUgmBHzB3EmRqzvReCxEqxEEFUWhKRlyhmywb9Yq+7GZ3F9mnXnYhzcsAoO8gc/Gs5i5ljYCfEfnb7eq4rhwgFSbwdi77yQ4Kuc1lHAKwp5UwUAO/mBjvSWvLiwT41zxfQjNJU0gsXDmIBbxb9utcXYOqeQvOm/jRChiQfqNwXFpjRgBzlqvioJIBIhg+7h/s9VUxFMJAIcrAOzpho3rqGrELn5bn6UnpJL1NFCsBi4uUtLnbyLN+9FThMlTsYDAku7g/sDQf9RAZtnfWbc3FX4guB3nLEEH7typjO4n6QCQWhiQ7dKsVyyiSTAKgzQLjXw3oGV16gtER1fTWow8xIBa+vncjl6UgG1oIcC2hMPym9SjhyySZNnEXm2ujaxU4rlLBhzgm8+lB4o4i0FCVZLXlweY+XfwppCZPwQe8XYQ9uVmAF6IcFMF3EwCAqwaCDEptzmmez8GSDBYsC4JJBfSPldutqewsfD+Gc+GO6hJlwVWTfRgBydqnGFjoW4TBw1uMQKIf55DBi2YAECxF9RReN4FKFZSolgDCQpSQ7TpzkvamsbD72VLoSpIUHLAkMCFPLzubWYRCggN8PvKUAzv3e6zl/mXyjSKt4qh0Kqw8NTrFyGEEOAwKgm+XvSZF9BQ+N7LCe9mBDavoHXla4Es8yeVN9pYSEYaVFoCUhCD8sFw8gSp+lJ4nEqyBJAORlZiyiAe6EpYsRIT4nrUWkFIXHZ4+leUqJywQCGSQXIGZ321FTgcIVWyqYBwhJ7jBzOVlHVhBbnWojCKQk5szDL8MkQFNB0TJSN7eA+OCUJSwUzyVFinLDFAdMoh+dDxrsKMPtDALw4UCzOWLEE93Q28+tchw3lt5aH+K01JVjEr71iO6IUoJGw7oDvq7a0zweAkqUkz3XTlSr5nLFuQYwdBUPx2wRgrwHWQQcsSGBcdeum1QjDZSSlT3kReNIkFq2ThIZrFge8bsBCW1eQLnMaSxMNDEZkO/ddQClTBA0M2/qqpx4hdCqhlUyjZnSSBZwTaCXL9BVktmZJYWL3Nw4OsfainhSGW8TlhgpizNe9DwwVEFUHQwWgnvfbxelxrsHZZATKrAJe4zKBYd0qgsYLAtPhOAvV3EcyAI8IogOaPpZnmx5Qxk+dQvCADPAAkXcWj2aKEVxWIazFjbf7z40FEOp8wOpLBnkGek7GncXKWywDcnVh6C08qUSHclW4Gx/l/sKYBEqDhu8EsILAeVUzJPyuApwQ5BBDmNLkjW9SMBiBEw1vMj3NWxMIgtAI+7bXH80DK4UBsr6kMDmgFm2LeDmtLg+NI+uYBBBchmDAjRvFhOyiEPEWZz8svYNfSg4JYlgd31u5vzY+FTi2hWb2J2uQk3BCrkCzTsARfnQDxbESnMIBPysYLpSZmS155VnI4iwLCQWVIOWzeJIj/ACGzhjE4nPhphJKXMj6UsXO+qSHeXq3m2rsY7i8GFKDqSogAYkBDsTlIAYSct5gMQKz14WIsy75QYBfLvP8ALU9xHE4iyoJDuhSQGbMFW7sggOq3+QfcU4oow3CVOCnKQSrunDYaC0WEHxqUopoKMdWGCXK1A7fDBtF+d/GupnFwVPCyLBhYEAA2i9dVH4wMpYYxEqt1NFwPq6/tU11RYwmN8qfe1VQO7iclADpkwy3mTUV1MiH4Qd5tHEaVyjb/APYkeBzfgeVdXU0Bs9gYSSmQD3sO4H/tfyfM1rYXDIyIORLxoP8A2z+K6urVDpDR53tktiLOr4Y8DceL1Xg5wj/yR/4q/A8qiuqqXY2H7GWTilJJy5Ccuj9yWs8nzruMURh4aQWS+JAgQoNFdXVJf9Rm72Thg4aXAnMTFzmAneIrL4RI+HwxaS7ndlIZ966uqfoQ/wBvhkACL2j6TWThrPxVFy/xEh+R06VFdVc+0AfGLYmKRHdRbkQB5AtWF2gkFSVEDNkJfVwA011dUMvRJ9GrxR/9dSPpCkJCfpCSlZZrM4BakuBDgvt9rVNdSykX0EWZHU/+NASgZSWD5/8A5Gurqg+yKLcTAjcDwz0vxYbM0MoNyhVdXVFjQLhBfr+Kb4ZRVi4jl/kvOlRXU0KRKFElRJPs0v2jGECILs4gt1rq6hjQfFt0Cj4uPyad4SSt/wDFX/mofaK6uqURMVzOJ3P2TW7jB+GzGVBIYmSJFjpXV1XLpj9E8BwyDhpJQkncpB1rq6uqIj//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data:image/jpeg;base64,/9j/4AAQSkZJRgABAQAAAQABAAD/2wCEAAkGBxQSEhUUExMWFhUXGRkYFxgWFxgYGBcaFxwYGhodGhgYHCggGRolHBcYITEiJSkrLi4uFx8zODMsNygtLisBCgoKDg0OGhAQGywkHyYsLCwsLCwsLCwsLCwsLCwsLCwsLCwsLCwsLCwsLCwsLCwsLCwsLCwsLCwsLCwsLCwsLP/AABEIAMIBAwMBIgACEQEDEQH/xAAbAAACAwEBAQAAAAAAAAAAAAADBAECBQAGB//EAD0QAAEDAgQDBgUEAQMDBAMAAAECESEAMQMSQVEEYXEFIoGRofATMkKx0QbB4fFSFGJyFYKyI1PC0gdzov/EABoBAAIDAQEAAAAAAAAAAAAAAAABAgMEBQb/xAApEQACAgICAgICAQQDAAAAAAAAAQIRAyESMQRBIlETYXEFgZGxFDJS/9oADAMBAAIRAxEAPwDQKZcS28ltpoOM4PeaNCYY7zeiBQBe7sSXvcfzpXM52OzSdufKgjRZRaNxt9tqleKRFpctaN+ZoKiJjSwv0E9agDfut0OZ20eKQxlzyu42idL1ClGDq/pafIVTExAwKQWkPo1QpTX6i13PrNMVDKDOZIv9x79KgqiZbo3p4V3DqLX9Lda0MLC5Cbxeq5ZKLoYOXszVpYy/QSIEBrVGbqXAcMXD/wB1qcR2cku0P1bxrOx8MpGX5Gny5jSnGal0QljceyuEAQ0+JnnfSPSq4oDEgdGOtreFRgE/M4ltTto8Ezv4VyLSd37uukfepkKJgNL6NYv5+3qrHUuxjc7b1CyGACeb3FtC/Wr/ABCwFgNcrkx/lvz50go7FuDZ+9PQ8uelXOYguEgsPHw2qE8Ocr5rM73boNL+tLHiJygHM9xYaiTrTWxehsBTtpqZ10J92qy5M2gxbz1/iqEK6wYZvM29ahPdd3YiAb823k02nF7Qk0+mSrCh30gPHXaqJxXLZgDOjX92q60l2l21ZrRH8VVAAYqDNJ6e+ulIkVAIu7khm1HjTWDguysoMgb8r89PHagpTyHLdqNhHIXMvdIc6Qe7JkmmuxjJwyTAa5c+n3vRTgMJ1Y6uCbjpA/aj8MvYxAvydiNJer4uK8ZQATaxmLxffSruKodCKkB7HR7GLkONTdqsvABUyWAjvEuZGpfVusUyQliC4vNo/wCUZhFAx0SoAEW0mH0Z2m8MfQoCVpBYSeY0BixIAHSaErDs6e84yvDueYkdd6Lls773IUfRgWm/Kg4ncuWU9ryAT4auRzGzn8gRxOZKiwD/AHsHDiPDnVV4Pyz3mBnpuY0tUYeOkEAkXJcFiCIAcWliOoquJiIFy5O4ez2fR6jYF0Ay5h3YdG3d/PfnRhgDEBICQoXHyhm0CWB6nalFY6SHZth7aRvzNUwuKykSdjLOBpMk+FHJBodwkpYPiFJuwSWDzpUVQKT/AJJ8VS+t0V1SoKRnjBZx923oZD7a8zrf8cq4ptzkzPUioBDz5R7tyqgRUJa8bmNaqpJDySHfQ+vKTQzgpIZTs76HzfpUKxBobWfR3A6GkBYLAYMN7AT10mr4Eud2097UlhcQk5iHLek6qdhTvBAkOQAdg/7ioydInBWzSwEVo4QpThkNTaLTWaTvo3RVIt8Ss3tLFBInkWJBIvp4+dMcTihKSTXnsLijiOpo+n8zRjVyVEcqtMc+IDAB8HEnrbr0pnBwAzfvJ6mgcOjx3rRwhW2jHxSF18MNQC1jaPClxiAEjMPKbe705xa2FeaVxAKiT5+gnSxooizV4nFYKc9GN33cvcaVHCHWkMXGdktzPjWjwqa7Hg4Uoc32zleZkk5cV0jQww4eh8Qgs4Lby3uaugVfHsehq7NCOSLUkZ8c5Qkmn/JmIxVCTpp1Y++tGK+ZLwRprbl71qCrQBmD/u1clSUgOxy2Bhz/AC4uK4B2yzktruN9YMezRHCspa330tQkKAJgDU6QdwQ+/pRVqzCAQ7kFn8daQFUcTJJ7s/vd2sacPGq2dwHYwWHK59L0glIUAHtsDrIm1T8ViEtG4dvc1JSaGMr7QLFhDEgNrtvQP+oLygky7hizA9P22qmcgsNocQd5FvEvXFixIKYjn4/tRyYHYgKhcnq7+J92qi8FJILNyfbYvRV4wTpO7N9taoS5fvQ+0jmDSApi4bywEQLNYu9chZDOWiI/NExEkGfAXjVmFDxFRswsztzmbbb2pAXC3dyH0iPdvKpxU5fy1tIFLoWAQ5cWOvOeX5oy2IEPBbRmsetAEsn/ADPgP4qatg8WMo7w9fxXU7FsVOMWcQ4DP4aftUKV728POq42IzOQ3N7H7j+KGtVthHQQ1p/qkMk4zOI1YxDcrPS6S4JLH8P02oymAcghtXHP6Y3NKlTXZ+QMP5t1pgSpiw105aGf3NbnZ/DskD3FY/Z+FmXeBD+5rdcJDvA25bVRlbk6RoxR0O4aOVEHShcJxIUlwT9iPMUfHWGJrPNSi6NUXZ5f9X8YQjIj5lkJHUlq7gcHKAkaAAeFZvEYnxuLJ+nDHhmMD0f0rawLVo8eNKyrK6pDWDNMoigYRq+KuK0vsok7ZmducZkQo8q8fg8QWd5a34p79ZcZZA1LnoP5rz/DqmCdRrpR7opkeo7IJIc+/d/GvQ8NWH2UhkpHuZ/et7h69DijxxxS+jiZpXNsbwxXcSWSeh99Kthig8crun+9RUMkvg7FCPzVCqkEDZtgfVpargMGOvJ3cev9VTAxz9TWdg9mDEVfhcCAWAIDQbg7OdxbpXnztHLSmAxbQEbX9zXIxTdiALZT63npXK7yjfNqczkxyLp0FdhqYEsZmLbMff8AKGXXj5vk2vEn3rQ1gkgm9wCIsOdtNIqRhh4MbaudhYVT4eYM8cyfT+PKgZfDKiQWAu0a9DV1rZyDLsdojzoOKVMxDJeNDpVEAFgbEdJFgPWgA/xU7nyEdKEskmCI9mNqlK2HeSNNI5RqPGowsRyzsfvrPhQBwKneXeHG9EJa+kP19TSyMSSbbhwwJab+5rs5ck+ekR50AExu9CgInkfYqgwoucrWJdvRzUKWGIIU99wZj+vvUpYP3mOgO53bwoAoEf7Qf+4D0auqyUpN79H9XFTQMVRigk2DXM+XKdK7iMVJcMWiTZ9Xb3FTiAh4dwWOZh6a0u25sfqkehE6f2aKAvxPFLPzKJZgOUbezSuYuJHgPftt6nGxSNjvLu82k+FVwFZjlESHYOzFyGVAiPGhsKs1uzcJhMPetNHCOAVAAsHAJIjrfyFL8KGYfatXDMVmnJrZsjrQHh8NqW7W4wIQpyzCn1RXkf1VjZiMIfMs5fC5Pk9VNuTLoJAewMI5MxuslR6G3o1bmEKT4PCZIBuPCn0Wj3510IRpUZJyt2HRQOKxQA9WKpoOJw5xXDsOU03JLbKpSS2z572txPxMZWwgDf2arhYb7l4nXTxr16f0CA5GMS9+4L7wqi4X6KykEYtv9l2/7oqqOeFq2Z5ZY0V4FLNWvhW512D2QU6+lNo4EjWu4v6h4/8A6/2cmWKb9E4RpPtNTpYakDzNPjhVcqU4zs1awwIgvczflVebzsEoNKRLDikpJszsIlXh0JIFp0086YCzo1nZw7SJB9xREdnq1Y9CR+3SpVwalXA/7Y+4f1rjqafs6vOJIVIA/nmKqnG29DqH58r1UcJiBrltIB839tRDgLUQ4AFy13aeW2tHJDUog8TE5OHchn+blU8SyU5h0B3B/t6snDxIdJYaAfgvyq2Lw6wIBIEs32ijkh8kUXiOLTuAbAXEULHSwCmEQfT+aInBUXORjYQA41fbbeiBBGh8iH/GlO1Vj5ITCgzkj39pqylksw5hzcjlqPwKOhiLZWeGD+HWlSpzlcdR3X9igYZJ0DWcCG3v4mqsRu31JsWAkvyqmGGzOC4sN/5Y1GIVZksx1uRyaY11/ehgSvFYAsxcmGeIgaliKGFO0tsG2vzq6lOWLAhjAY62Id6klnLg82BLm7g0DKqWofU3gn9xU0JPFMGKUR/vSPTSuo2AJCrvMAEbG8bUDiVRs0vcxqzPEedFUwh+Zbc/mI5ilcZlHzBbl5bDX7UwB5kkctyZA08T+aa7C4dnJLvyZvYpAAAXk2fw13d4r0PZ2CAAGtrz1+5qE3otxx2aOEGamEKoQRz+1QtLH1rO1Zqqi/F4jB68ZhK+LxK1myO4DzMn0bzrd/UXHZMMzWR2NhZcJL/MrvnqqfQMPCnhjchydRNbC50VCr7aUognWp+JDv5VtMbYfExWFA4Li8qxmJAMQ+vv1pLjOJiluyuJzpKv8SQroP7FZfLXxTM3kbie9wwoJEg89Dt6VfDJLv8AzQeBXmwkMQ2UCKvguHJ3byrApNaRkTrSCqFWCY2986GcTeoc+HT8U7RGwxVLNQnvUrXtVAsU4tIAgUHZpvFQrDH9VQGpCxv60N/RN76JSEm9/fnUHB2arJVzoiV86fNoV0CGGxqz1QYmYulQKT6dDrI1q1taOVjvkUxOHSqXIPI/ttQ1cKQxBEev4phOIHbk7tHnvRQRt/Pv9qshnmo8b0Rj8ZWhT/TDW9ZfHYGRv/50fcPvXoDii2Uddaye2WYHMAx1m3s1LHkqVWX45u6MrNrJDdWPv71xLQX9xVThHLtsWj7tv6bV3DJI7qmiwJ9REfzWxGkstYTLMPXya9CBSXcuGg3aRcWsKvxYZJDeUdLeHlWKta85dKgbxlIfrpUZNoa2amLw+GoklCXMnumopDD4LMASsufH9qil+R/RG39DmHlElRcuRsORfr60pnd2lzNn1YAdT9uddxKw7Bw56BhBYamllrBhx6R7Hs1bfom0G4XCfEAYMO9Ez7b1r0SIFY/ZGAMmZpUQbGzxFa4Vy5e/OsuSezbhx8VbHsLFBFcsi5pJKtffrTGIuHaqmy1xVHlP1Es4mKjCuFF1bMJP48aLiYm5aKVOKDxGISWIZI6XP/x8qaHXo3vd61YV8SjJplxiHY+bac71fFxPCgMwZ28hQcXiQIKvQs/Wr12USQj2txfdjaNKB2NnSWfurEX0f3NLdoLzKZi0mLWgF9LVoYKgnOlSVOSAXKTpeQwUwHV6tWGM18ujHlm+kbvZnHKBKHZ7EaHZq0kcQCZtqAS/u1eSTjMbu5cakahz5e3rSHFgkBRgTt7msMMbxylFrRd4z42n1R6xHEAgMYqRxY3rzKO00JAAUGG5eoT2ok/UnwIrJ+FtvT/wc/I48nxPSYnFRVcPinrz47SB+oeYog48OL+9qhKLiqoE7VG9/qKqnGNYA7VT/kPtUp7WTqaim0NWekRjUVOMK8x/1dP+QrkdsJDyka3vSbA9R8UVU41eY/6+jcedVxP1AgfUKSbQJNHrBijao/1A3rxWP+q0AAZg+rfzSiP1UVqCMJKlqNgA59NKKfpE3Bro94viBvSHaGNnACZIPi1Ldmdi4+KysdWQGciC6vFVh4edel4Ps9GGGQlvuepMnxqMcnGVssx45XbMnA7OWqflGoN+WsU9gdmJOqnHh6NWkcLmxqfhsX9xTl5WSXujVRgdrcCcORYhvHYzDt96zsdDAvI1BaJu9evxEFaFJUBLiC+sGw0Y+nXyeNhFJNoNmn3G9bvGzPJH5dg1QNK0JADkNoGb1rq5QO/p+a6thExOITckl7RsC2ul6BlLiHzMHuLsBOvSmcfCYP57FrNLDpQuASTiI8bzodrVGWkTiraN7CENRtb39d/Sgpv79/1RFB4LM7/1WLs6jLipWoBJ98qphoy/byoHauJkwlK1FuunrR7FdLZ8743tQHisUWGZh4AA+orRweLLXNLH9ODEWWeZDhupfqTtrTfC9jkJdSsrbsYjaWct4V1MeGUVo5csyk9l/wDUPc1OJxhCTNHX2OWfM/25zS6uzErYPme0sD5UfgknvQLImtbM3Bx3VmdribGIFoeb77PWivjXhxlBfvSzkFmZ9PvR/wDophrEmB3Ybm2371UdknOUJNgdSANyfNqslziqRT+O3bQuVEm5MtL2mZ8fKmSIal8LCZQe7EjzY+v707gpHv8Aauj4EPg3L7MHmzalxQsngcxtT+B2Qn/H0phOJh2cWLvc28/4rV4VIU5SY1kHbb3euhxSOY5NmQrsdP8AjWF2ziYisZTqPdAZoYBIEAcq9zikAf1Xhe1SF4+I27dWAH7elc3+oUsf9zf4G5v+BFGGQGvze4t5UyAQRlLHQuG5uelTgpS0jodIH505VKltBHdNtw1r+5riWdbiAxUq1HnbrPSlVpbVxdgX89qZVimB3RA8X3aHoYSHIfNs19v3o0FCWKSeXj79mlhhKUcqQok2Ack7Bq9b2V+j8XHIKnQncjvHoPzXvexP07hYA7qJ1UfmPjoOVqoyeTCGltjSPn36f/8Ax9i4pCuIV8NP+AlZ66J9T0r6V2N2Bg8OnLhYYA1iT1Vc+NauDhtTCRXNy55zfY1FFcJFFAqqDLezXLPlVBMlYqisQWP7+2qi18o+9L4uJHIsI56vyo/TGhkLYaP15715bt1ATjHZTFi9+W1gYrbxscASfHb+a85xfE/EWVNq3+46C5YH81t8JO7RFgyW1Pko/tXVQKBukk7sDXV09kRfF4eG02vvuWis5CChaVKkgzJzNJnTwetgu4H4cN18PPzpjcOFukMNfASf+UC3LxqdXoOXHYzhYgYEFwbNPlRgusDB7NWFMjEaWAPylpkaO2n4FF+PjolWGQH0ILi2pfR3qiXjyirRsh5WOXejbSr3+aT7YX3An6mdmcmUgRdg92iKBg9qf5Jul3s4IBZjNjRMTAWVFakwbOSGSCCDyDQd7i1SwYZcraIeRnjwqL7BYISgFQzpbMA4DG5di2ZLpa8VPEpICsNZScpub9JF3zT4GwpjGcqIWCOoUwMPIBIfUtegYmIShZQx+Ypc/Me9lhgAbP0rc5nOUNiRwAFMl9XDvpYkQRo7fU/IL46zmBaQ+zyTpZ7W2NOsogNlsHIN9bXf25oeJw0lhu3ptfU1neR9Ivog8eVJCHCDDqM3MiBdp/7fKUpBQAlQ+I8Q1tCQWJYHXel14T/LJP2B0P70svAIBIVqWDjxuGqazfZKwnbSw4KVA5+8WLyI8BfrO1J4OIwZzTAWoJWIIVBJuPlGvQCOtK/DUxaIJu9msdb10fG8vGo1Iw+V48py5RLLxaa7N40oWGsSx5is/BwlKue8RmAAA0BAPjra1EwsNsRibKZxYBnzFnZjpyvWl+birsy/8HL+j0fHcUwYOTpD6xHJxXlVpZT3d53e/wBz51r8NikgOAorBQHBcg6v9IL+2mmHwnxFBJSp25Q8AyLQIsw0rm+Xm/M1XRu8fxliX7M5QmXLeIB286EE94qBBLy5JM/v9q28HsFeIWQkpkgqVePqES7xXo+x/wBNIwmJGdVnUx52tXJy54Y9ezSeV4DsBeL9ISmJV6sL16rsX9OowjCXP+RvXoMLgmZqaw8DLO1YpeU5DSKYGABpTBS1VwVFQBLA0RNpk71kktjoqhJlz0rs0xULqpxf6/ipN6JBlLpZS1K/2j1qp4gN+ayu0u10YYkhxYal4j3rSgm3oKNLGxgn+C1Z/G9rBI1kswFz1rzfHdr4i7f+mN7k+NhagYOMpWIpalKJjMbEgWgWgC21a4eJbuQuRp8TxKlhld0m0x5hvY8qYagGJgnfUz59BVEJU6cxBF5sd/HQ9KvipAd3gjRte7t0roQioqkRewKuOSmCkuOYHo9dR8LABAJMnpUU9haOThOWUWJ+UAHI76kWd6fxcIBbCBDRmAJlmAdiRB6vQ04RzJzpV83/ABYRmMXiI3pscOja5zS8JIcOxCyfzzet+OGjLknsFi4N1H4ZJJd1BlDusdACzS9jM2RxcEkDMogZWzMkmAYg92Q2801jgkBaRkSoMkJUSQUkgG7QBEUR0/DDyXkpIfMcyi6QBEDq5vDylUrSIrVMVxFvnJSkhYEMXOXmDBkwQTHSg4eEEjW0sCxLAWYEWcnkJmmsTiEozDMJTmLOXNwkPs5jl1pZXF5khIzSxESG3IjZ+aTVM5a2WRX0iHy5g8KBsSRcFV3Z2Dmz7xQMPEJ0Ykl3i0TbXdp3micYmzkAHdnfytBqrP8AKIVDyCYl/YqhybLkki+HwClkZQWNzGUNDPZ+k+dJcQMsGZul1B9D587vRE4qkslyw6PLl3hvCj5WIUQHZjmgh7yIOvrQ+LWuxU7/AELKwWNiCxcg/VcOTG+poeLh5nE5tbgOwtRcR06MCrUBhzAF3ihKxVEAhjs5gtHeGpqJMB/pgUkgw1mvZo1sLUDjMIfUbblmeWAsBRkpkkqae6BAFg/kDfel1KUVTHMfU3K8tQIT4jDNxLwNIEhp2+3Ku4NSkkuBmhnm4ZxoYe+1NYifOTPKJ6zR+zOA+NihJUySMxI0A/bShz4rkBPZyF4gSEOeo7ocFwxfe2kV6jgexWOdfeVvy2atbg+Dw8NASkuBZvdqZwUNePGuZn82c1S0h6sBg4AAt78KdwsFxtV8JA8R6UYCCWkaPWFkqA4YaBaiOKozH7zeqrxaBl7VT4m1AWuZtS2PxoFS430Mv2nxORBkBRgeR8NKxOD474TrxFaEOdTGmutt6zu1O2nWyESQ+ZQJiGZOvLpSOECskl1H8PG1hYbWroYsPwqu/sblSNDju2F4jjC7vMiSOUsPU9Ky8LCzqdQUX1Mlw7ncim0YbsICQGsC+71bB7igwfYNEksH6ARV8MUYdFdtgVYDO55MRpG5vLb01wwSCcwEQlSTPnI9LgVKMNlZnDAEBxDlyHY9Z61YZflFgHAeUm5HV/vVtCosEFLJIBaXJs76gem40eiIA5EWZTwJkRIYdZoOGshgzxqE2ImCLPV0cSQOhED9hsXNSEEdQgFLD05fKa6uTxBSAOQ0VchzaK6paAJgZXLQDcqJJzM5uLEsxgwOVM8YkkfEJSAQxDBRJGrgsl20MFN7ml1qSYfKlifl1IsS8h+cDS1K8SFd5u7BYXS5Gpd2hG+m07eaSoy8behxK0kgubCwS7XdnaXsb+FDWLGGa4gizWvYkmJNLYPGFWVIwwgAGASR1gz1aasMQMpzzg8/wD51nlOy5QSJxAMqWMD6czN/9Y5dXpRJZizPEPDjoH08qsjEYl/J/QVfDPeN20jXWTt+aq7LOg5JUlgJ1ceV7wPWl8bABDZme5D8vLWi4aWJZiFM7vDXY2aNKX/0yWY6EsdSHJAYXoYBF4OSdBZ38nuxqCYync6TfTaX1pjEUShiY0uPtpUFYYOcr62iX2azs2lFAKYySEgqDuGDyP7k8qCpJhKiQGMCWnnqS1MlBIPLlfW+7fYdaVxkh3Ba3VxfRtbmlQxFSDmLkaXf2TVMLEk5iwJMEWu00+nhC2d3dhs79Tr6OaTXh5fmNnDGAWnT786A0V4tKVByG6vOm2/PwrS/R6j8RYLghIG+v2rDx8RnL6nR7M3QMfJ60/0txoRjF9QR76VR5CvGwR7wqCRHSiJ4gtMzrS3xhqauTXIrQ+gi+MLv9xTWFxJIisrMC7cx40VfE5RLBr6RUmkAwrHeaFxPGADvEAc68/2h+og7YQznfQc9yKyE4y1klZewYSzsbdcs9Kvx+O5bekSRv8X2qVPkBMODu7MzaMX8Deh4fB5ySsqSSQUyHAUcsOSM0DneN0+E4hKZCXvDsC2h6fcVpBaQlQDZnfOA0Bi4MwS58a6eHDjgtByKcVwGZWVA7qhBIEs4IBMiw8xyoPGdiqwx3C6OZYs7O5uenq9MqxwHJeIGZQOru94gsxFEHFqKZVILJSGA+UfN3e8Lgjn5X8YsRkfCCRllywPg3zPXISEwA40O/n1fzrQWkt3SkEEsG7/Ukh1M/jO1L8VglHcksWdIvJ87Gq5Qoj7FkEu4LW0sAbvYz4RaiBLFwMzxYWPv0quGlIUMrhiZLs/R42ejFLbwZ5B7jeHioJAwYSMNy7u0kd0MDbyvV8BLguWjUl4uCTfzqmLhjbuswM7uxGtXOGBqAPGW2JYsf3qSEFwArL3cQNLMAddyamh4oLlkBv8AiDXUUw0dg4kuO8AJzM5cFnAd5Y8xrSy8xYEXDEaB9GHpJuaqvBVmg5iYcCw/Ef3XYhWlBBBLuNztfSN9AKm5tiSRdWGoBkrZRDRtqBvR1YCywSxI8h12ZqpgqBcgQISdt+oqWyk6ZtxewfnZuVIYDPLXJ2sk2+a3R2oiQWFipzr9j4n2KosECASVHuy3O7VfBBZXeAWltj5AWG/Q1H2BbiCMoD96HDvEuD+YquYqIIaG0u92IuG+9Ww2M/M7sBY7+utcjDZx13ADlvSmHouhZKmg3lRAEWJJcgc70ucXMXVawLCVQI0I/FF+ZQSphq+gggGfcGgNkAiRrcWGW43NIC2H9QmAPQaNDesigFSXkAqU7Fi2hHTc9aJgKglQI1Y3BsL/AEzblRFqSySWJuO6QAwke9qdAKIzAgPdjFgNQNtC/szj8KCDqQbtJfeZkfa1FJSM2yQJDuA9sun8VfExEqbkC5G+4PiPV6KBmLjcKcOQRIgBiBe/p4igdmEpxkrxCyS7qMbj7tW8tKsoJIgRAEw5Bab250ljcCFau7k2cE/lqjJJqho9lhqGltKMCAH015V4vhuJXhslBYfTmKSNC3rFExcbFxSEuXmIAHPR/Gua/Elfeido2eL/AFBhg5UMosWLHLAs9Y2MvFxfmWC9gl2bToZ5x50Ph+Fzd1jYO1hvNufOBTacAB1dW1YW661ox4IxIti6OFZJBIu8AAklgWUdGo+FgqSQANe6BYRM+E7PoKJg4gdiJix03PLnRshSoHaYjUCIkyH5A1fQhZWCpCmjK5YJOpGoaLkSKMlThimHcBy5v08tHvXcStS/lcPc2c2nbTyoeA/iwLPBUHdtNRY86a7A0sHjUkMEhw75ocksEkJmzMOZ0u5wmKTiOQMqgRlMRoybToBfq9YmFmCRI3Ewo7k/jemU4oUM5lmlhBH2DEjbyq5TCz0B4tkZmSwXl/xDAGQT8o/nwW7Q4kKcpwkqLMCqSWclgCyhlY3soaUJCkrAwy7FQUgmBHzB3EmRqzvReCxEqxEEFUWhKRlyhmywb9Yq+7GZ3F9mnXnYhzcsAoO8gc/Gs5i5ljYCfEfnb7eq4rhwgFSbwdi77yQ4Kuc1lHAKwp5UwUAO/mBjvSWvLiwT41zxfQjNJU0gsXDmIBbxb9utcXYOqeQvOm/jRChiQfqNwXFpjRgBzlqvioJIBIhg+7h/s9VUxFMJAIcrAOzpho3rqGrELn5bn6UnpJL1NFCsBi4uUtLnbyLN+9FThMlTsYDAku7g/sDQf9RAZtnfWbc3FX4guB3nLEEH7typjO4n6QCQWhiQ7dKsVyyiSTAKgzQLjXw3oGV16gtER1fTWow8xIBa+vncjl6UgG1oIcC2hMPym9SjhyySZNnEXm2ujaxU4rlLBhzgm8+lB4o4i0FCVZLXlweY+XfwppCZPwQe8XYQ9uVmAF6IcFMF3EwCAqwaCDEptzmmez8GSDBYsC4JJBfSPldutqewsfD+Gc+GO6hJlwVWTfRgBydqnGFjoW4TBw1uMQKIf55DBi2YAECxF9RReN4FKFZSolgDCQpSQ7TpzkvamsbD72VLoSpIUHLAkMCFPLzubWYRCggN8PvKUAzv3e6zl/mXyjSKt4qh0Kqw8NTrFyGEEOAwKgm+XvSZF9BQ+N7LCe9mBDavoHXla4Es8yeVN9pYSEYaVFoCUhCD8sFw8gSp+lJ4nEqyBJAORlZiyiAe6EpYsRIT4nrUWkFIXHZ4+leUqJywQCGSQXIGZ321FTgcIVWyqYBwhJ7jBzOVlHVhBbnWojCKQk5szDL8MkQFNB0TJSN7eA+OCUJSwUzyVFinLDFAdMoh+dDxrsKMPtDALw4UCzOWLEE93Q28+tchw3lt5aH+K01JVjEr71iO6IUoJGw7oDvq7a0zweAkqUkz3XTlSr5nLFuQYwdBUPx2wRgrwHWQQcsSGBcdeum1QjDZSSlT3kReNIkFq2ThIZrFge8bsBCW1eQLnMaSxMNDEZkO/ddQClTBA0M2/qqpx4hdCqhlUyjZnSSBZwTaCXL9BVktmZJYWL3Nw4OsfainhSGW8TlhgpizNe9DwwVEFUHQwWgnvfbxelxrsHZZATKrAJe4zKBYd0qgsYLAtPhOAvV3EcyAI8IogOaPpZnmx5Qxk+dQvCADPAAkXcWj2aKEVxWIazFjbf7z40FEOp8wOpLBnkGek7GncXKWywDcnVh6C08qUSHclW4Gx/l/sKYBEqDhu8EsILAeVUzJPyuApwQ5BBDmNLkjW9SMBiBEw1vMj3NWxMIgtAI+7bXH80DK4UBsr6kMDmgFm2LeDmtLg+NI+uYBBBchmDAjRvFhOyiEPEWZz8svYNfSg4JYlgd31u5vzY+FTi2hWb2J2uQk3BCrkCzTsARfnQDxbESnMIBPysYLpSZmS155VnI4iwLCQWVIOWzeJIj/ACGzhjE4nPhphJKXMj6UsXO+qSHeXq3m2rsY7i8GFKDqSogAYkBDsTlIAYSct5gMQKz14WIsy75QYBfLvP8ALU9xHE4iyoJDuhSQGbMFW7sggOq3+QfcU4oow3CVOCnKQSrunDYaC0WEHxqUopoKMdWGCXK1A7fDBtF+d/GupnFwVPCyLBhYEAA2i9dVH4wMpYYxEqt1NFwPq6/tU11RYwmN8qfe1VQO7iclADpkwy3mTUV1MiH4Qd5tHEaVyjb/APYkeBzfgeVdXU0Bs9gYSSmQD3sO4H/tfyfM1rYXDIyIORLxoP8A2z+K6urVDpDR53tktiLOr4Y8DceL1Xg5wj/yR/4q/A8qiuqqXY2H7GWTilJJy5Ccuj9yWs8nzruMURh4aQWS+JAgQoNFdXVJf9Rm72Thg4aXAnMTFzmAneIrL4RI+HwxaS7ndlIZ966uqfoQ/wBvhkACL2j6TWThrPxVFy/xEh+R06VFdVc+0AfGLYmKRHdRbkQB5AtWF2gkFSVEDNkJfVwA011dUMvRJ9GrxR/9dSPpCkJCfpCSlZZrM4BakuBDgvt9rVNdSykX0EWZHU/+NASgZSWD5/8A5Gurqg+yKLcTAjcDwz0vxYbM0MoNyhVdXVFjQLhBfr+Kb4ZRVi4jl/kvOlRXU0KRKFElRJPs0v2jGECILs4gt1rq6hjQfFt0Cj4uPyad4SSt/wDFX/mofaK6uqURMVzOJ3P2TW7jB+GzGVBIYmSJFjpXV1XLpj9E8BwyDhpJQkncpB1rq6uqIj//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http://3.bp.blogspot.com/_D-cqGkKP8Ho/TA0aMbaS1TI/AAAAAAAACgg/neghGtsCTKE/s1600/chalk2_list_view.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55556" y="2193344"/>
            <a:ext cx="1727899" cy="12959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Patrick Miner\Downloads\2014-03-06 19.00.2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3400" y="4191000"/>
            <a:ext cx="3948273" cy="2219896"/>
          </a:xfrm>
          <a:prstGeom prst="rect">
            <a:avLst/>
          </a:prstGeom>
          <a:noFill/>
          <a:extLst>
            <a:ext uri="{909E8E84-426E-40DD-AFC4-6F175D3DCCD1}">
              <a14:hiddenFill xmlns:a14="http://schemas.microsoft.com/office/drawing/2010/main">
                <a:solidFill>
                  <a:srgbClr val="FFFFFF"/>
                </a:solidFill>
              </a14:hiddenFill>
            </a:ext>
          </a:extLst>
        </p:spPr>
      </p:pic>
      <p:pic>
        <p:nvPicPr>
          <p:cNvPr id="9" name="Shape 193"/>
          <p:cNvPicPr preferRelativeResize="0"/>
          <p:nvPr/>
        </p:nvPicPr>
        <p:blipFill>
          <a:blip r:embed="rId6"/>
          <a:stretch>
            <a:fillRect/>
          </a:stretch>
        </p:blipFill>
        <p:spPr>
          <a:xfrm>
            <a:off x="441325" y="4343400"/>
            <a:ext cx="3462959" cy="728603"/>
          </a:xfrm>
          <a:prstGeom prst="rect">
            <a:avLst/>
          </a:prstGeom>
        </p:spPr>
      </p:pic>
      <p:pic>
        <p:nvPicPr>
          <p:cNvPr id="10" name="Shape 166"/>
          <p:cNvPicPr preferRelativeResize="0"/>
          <p:nvPr/>
        </p:nvPicPr>
        <p:blipFill>
          <a:blip r:embed="rId7"/>
          <a:stretch>
            <a:fillRect/>
          </a:stretch>
        </p:blipFill>
        <p:spPr>
          <a:xfrm>
            <a:off x="1752600" y="5136552"/>
            <a:ext cx="1791474" cy="1491293"/>
          </a:xfrm>
          <a:prstGeom prst="rect">
            <a:avLst/>
          </a:prstGeom>
        </p:spPr>
      </p:pic>
    </p:spTree>
    <p:extLst>
      <p:ext uri="{BB962C8B-B14F-4D97-AF65-F5344CB8AC3E}">
        <p14:creationId xmlns:p14="http://schemas.microsoft.com/office/powerpoint/2010/main" val="2556408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the Engineer</a:t>
            </a:r>
            <a:endParaRPr lang="en-US" dirty="0"/>
          </a:p>
        </p:txBody>
      </p:sp>
      <p:sp>
        <p:nvSpPr>
          <p:cNvPr id="3" name="Content Placeholder 2"/>
          <p:cNvSpPr>
            <a:spLocks noGrp="1"/>
          </p:cNvSpPr>
          <p:nvPr>
            <p:ph idx="1"/>
          </p:nvPr>
        </p:nvSpPr>
        <p:spPr/>
        <p:txBody>
          <a:bodyPr>
            <a:normAutofit/>
          </a:bodyPr>
          <a:lstStyle/>
          <a:p>
            <a:r>
              <a:rPr lang="en-US" sz="2000" dirty="0" smtClean="0"/>
              <a:t>Order of the Engineer Ceremony</a:t>
            </a:r>
          </a:p>
          <a:p>
            <a:pPr lvl="1"/>
            <a:r>
              <a:rPr lang="en-US" dirty="0" smtClean="0"/>
              <a:t>Subcommittee within Events</a:t>
            </a:r>
          </a:p>
          <a:p>
            <a:pPr lvl="1"/>
            <a:r>
              <a:rPr lang="en-US" dirty="0" smtClean="0"/>
              <a:t>Graduating or previously graduated engineers</a:t>
            </a:r>
          </a:p>
          <a:p>
            <a:pPr lvl="1"/>
            <a:r>
              <a:rPr lang="en-US" dirty="0" smtClean="0"/>
              <a:t>Fall OE 12/14/14</a:t>
            </a:r>
          </a:p>
          <a:p>
            <a:pPr lvl="1"/>
            <a:endParaRPr lang="en-US" dirty="0" smtClean="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1000" y="304800"/>
            <a:ext cx="930498" cy="921036"/>
          </a:xfrm>
          <a:prstGeom prst="rect">
            <a:avLst/>
          </a:prstGeom>
        </p:spPr>
      </p:pic>
      <p:pic>
        <p:nvPicPr>
          <p:cNvPr id="3074" name="Picture 2" descr="C:\Users\Patrick Miner\Downloads\2014-03-13 10.28.47 (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0281" y="4097175"/>
            <a:ext cx="4200821" cy="2361890"/>
          </a:xfrm>
          <a:prstGeom prst="rect">
            <a:avLst/>
          </a:prstGeom>
          <a:noFill/>
          <a:extLst>
            <a:ext uri="{909E8E84-426E-40DD-AFC4-6F175D3DCCD1}">
              <a14:hiddenFill xmlns:a14="http://schemas.microsoft.com/office/drawing/2010/main">
                <a:solidFill>
                  <a:srgbClr val="FFFFFF"/>
                </a:solidFill>
              </a14:hiddenFill>
            </a:ext>
          </a:extLst>
        </p:spPr>
      </p:pic>
      <p:pic>
        <p:nvPicPr>
          <p:cNvPr id="6" name="Shape 166"/>
          <p:cNvPicPr preferRelativeResize="0"/>
          <p:nvPr/>
        </p:nvPicPr>
        <p:blipFill>
          <a:blip r:embed="rId5"/>
          <a:stretch>
            <a:fillRect/>
          </a:stretch>
        </p:blipFill>
        <p:spPr>
          <a:xfrm>
            <a:off x="6534249" y="2195324"/>
            <a:ext cx="1932000" cy="1771441"/>
          </a:xfrm>
          <a:prstGeom prst="rect">
            <a:avLst/>
          </a:prstGeom>
        </p:spPr>
      </p:pic>
      <p:pic>
        <p:nvPicPr>
          <p:cNvPr id="7" name="Picture 6"/>
          <p:cNvPicPr>
            <a:picLocks noChangeAspect="1"/>
          </p:cNvPicPr>
          <p:nvPr/>
        </p:nvPicPr>
        <p:blipFill>
          <a:blip r:embed="rId6"/>
          <a:stretch>
            <a:fillRect/>
          </a:stretch>
        </p:blipFill>
        <p:spPr>
          <a:xfrm rot="5400000">
            <a:off x="367966" y="4056000"/>
            <a:ext cx="2403285" cy="2224817"/>
          </a:xfrm>
          <a:prstGeom prst="rect">
            <a:avLst/>
          </a:prstGeom>
        </p:spPr>
      </p:pic>
    </p:spTree>
    <p:extLst>
      <p:ext uri="{BB962C8B-B14F-4D97-AF65-F5344CB8AC3E}">
        <p14:creationId xmlns:p14="http://schemas.microsoft.com/office/powerpoint/2010/main" val="2872591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1000" y="304800"/>
            <a:ext cx="930498" cy="921036"/>
          </a:xfrm>
          <a:prstGeom prst="rect">
            <a:avLst/>
          </a:prstGeom>
        </p:spPr>
      </p:pic>
      <p:pic>
        <p:nvPicPr>
          <p:cNvPr id="9" name="Content Placeholder 8"/>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905000" y="320835"/>
            <a:ext cx="5106113" cy="905001"/>
          </a:xfrm>
        </p:spPr>
      </p:pic>
      <p:sp>
        <p:nvSpPr>
          <p:cNvPr id="11"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accent1"/>
              </a:buClr>
              <a:buSzPct val="75000"/>
              <a:buFont typeface="Wingdings" pitchFamily="2" charset="2"/>
              <a:buChar char=""/>
              <a:defRPr sz="2400" kern="1200">
                <a:solidFill>
                  <a:schemeClr val="tx2"/>
                </a:solidFill>
                <a:latin typeface="+mn-lt"/>
                <a:ea typeface="+mn-ea"/>
                <a:cs typeface="+mn-cs"/>
              </a:defRPr>
            </a:lvl1pPr>
            <a:lvl2pPr marL="742950" indent="-285750" algn="l" defTabSz="914400" rtl="0" eaLnBrk="1" latinLnBrk="0" hangingPunct="1">
              <a:spcBef>
                <a:spcPct val="20000"/>
              </a:spcBef>
              <a:buClr>
                <a:schemeClr val="accent2"/>
              </a:buClr>
              <a:buSzPct val="85000"/>
              <a:buFont typeface="Courier New" pitchFamily="49" charset="0"/>
              <a:buChar char="o"/>
              <a:defRPr sz="2000" kern="1200">
                <a:solidFill>
                  <a:schemeClr val="tx2"/>
                </a:solidFill>
                <a:latin typeface="+mn-lt"/>
                <a:ea typeface="+mn-ea"/>
                <a:cs typeface="+mn-cs"/>
              </a:defRPr>
            </a:lvl2pPr>
            <a:lvl3pPr marL="11430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60020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2057400" indent="-228600" algn="l" defTabSz="914400" rtl="0" eaLnBrk="1" latinLnBrk="0" hangingPunct="1">
              <a:spcBef>
                <a:spcPct val="20000"/>
              </a:spcBef>
              <a:buClr>
                <a:schemeClr val="accent5"/>
              </a:buClr>
              <a:buFont typeface="Arial" pitchFamily="34" charset="0"/>
              <a:buChar char="•"/>
              <a:defRPr sz="1400" kern="1200" baseline="0">
                <a:solidFill>
                  <a:schemeClr val="tx2"/>
                </a:solidFill>
                <a:latin typeface="+mn-lt"/>
                <a:ea typeface="+mn-ea"/>
                <a:cs typeface="+mn-cs"/>
              </a:defRPr>
            </a:lvl5pPr>
            <a:lvl6pPr marL="2514600" indent="-228600" algn="l" defTabSz="914400" rtl="0" eaLnBrk="1" latinLnBrk="0" hangingPunct="1">
              <a:spcBef>
                <a:spcPct val="20000"/>
              </a:spcBef>
              <a:buClr>
                <a:schemeClr val="accent6"/>
              </a:buClr>
              <a:buFont typeface="Arial" pitchFamily="34" charset="0"/>
              <a:buChar char="•"/>
              <a:defRPr sz="1400" kern="1200">
                <a:solidFill>
                  <a:schemeClr val="tx2"/>
                </a:solidFill>
                <a:latin typeface="+mn-lt"/>
                <a:ea typeface="+mn-ea"/>
                <a:cs typeface="+mn-cs"/>
              </a:defRPr>
            </a:lvl6pPr>
            <a:lvl7pPr marL="2971800" indent="-22860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7pPr>
            <a:lvl8pPr marL="3429000" indent="-22860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8pPr>
            <a:lvl9pPr marL="3886200" indent="-228600" algn="l" defTabSz="914400" rtl="0" eaLnBrk="1" latinLnBrk="0" hangingPunct="1">
              <a:spcBef>
                <a:spcPct val="20000"/>
              </a:spcBef>
              <a:buClr>
                <a:schemeClr val="accent5"/>
              </a:buClr>
              <a:buFont typeface="Arial" pitchFamily="34" charset="0"/>
              <a:buChar char="•"/>
              <a:defRPr sz="1400" kern="1200">
                <a:solidFill>
                  <a:schemeClr val="tx2"/>
                </a:solidFill>
                <a:latin typeface="+mn-lt"/>
                <a:ea typeface="+mn-ea"/>
                <a:cs typeface="+mn-cs"/>
              </a:defRPr>
            </a:lvl9pPr>
          </a:lstStyle>
          <a:p>
            <a:r>
              <a:rPr lang="en-US" sz="2000" dirty="0" smtClean="0"/>
              <a:t>A regionals and state</a:t>
            </a:r>
          </a:p>
          <a:p>
            <a:endParaRPr lang="en-US" sz="2000" dirty="0" smtClean="0"/>
          </a:p>
          <a:p>
            <a:r>
              <a:rPr lang="en-US" sz="2000" dirty="0" smtClean="0"/>
              <a:t>Promotes middle school math</a:t>
            </a:r>
          </a:p>
          <a:p>
            <a:endParaRPr lang="en-US" sz="2000" dirty="0" smtClean="0"/>
          </a:p>
          <a:p>
            <a:r>
              <a:rPr lang="en-US" sz="2000" dirty="0" smtClean="0"/>
              <a:t>Volunteer opportunity (60)</a:t>
            </a:r>
          </a:p>
          <a:p>
            <a:endParaRPr lang="en-US" sz="2000" dirty="0" smtClean="0"/>
          </a:p>
          <a:p>
            <a:r>
              <a:rPr lang="en-US" sz="2000" dirty="0" smtClean="0"/>
              <a:t>Spring </a:t>
            </a:r>
            <a:r>
              <a:rPr lang="en-US" sz="2000" dirty="0"/>
              <a:t>semester</a:t>
            </a:r>
          </a:p>
          <a:p>
            <a:endParaRPr lang="en-US" dirty="0" smtClean="0"/>
          </a:p>
          <a:p>
            <a:endParaRPr lang="en-US" sz="2400" dirty="0" smtClean="0"/>
          </a:p>
        </p:txBody>
      </p:sp>
      <p:pic>
        <p:nvPicPr>
          <p:cNvPr id="12" name="Picture 2" descr="Ben Shivel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8199" y="2333076"/>
            <a:ext cx="2917602" cy="19464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1200" y="4953000"/>
            <a:ext cx="2810267" cy="1600423"/>
          </a:xfrm>
          <a:prstGeom prst="rect">
            <a:avLst/>
          </a:prstGeom>
        </p:spPr>
      </p:pic>
    </p:spTree>
    <p:extLst>
      <p:ext uri="{BB962C8B-B14F-4D97-AF65-F5344CB8AC3E}">
        <p14:creationId xmlns:p14="http://schemas.microsoft.com/office/powerpoint/2010/main" val="26602710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catur">
  <a:themeElements>
    <a:clrScheme name="Decatur">
      <a:dk1>
        <a:sysClr val="windowText" lastClr="000000"/>
      </a:dk1>
      <a:lt1>
        <a:sysClr val="window" lastClr="FFFFFF"/>
      </a:lt1>
      <a:dk2>
        <a:srgbClr val="55554A"/>
      </a:dk2>
      <a:lt2>
        <a:srgbClr val="D7DAE1"/>
      </a:lt2>
      <a:accent1>
        <a:srgbClr val="F4680B"/>
      </a:accent1>
      <a:accent2>
        <a:srgbClr val="ABB19F"/>
      </a:accent2>
      <a:accent3>
        <a:srgbClr val="948774"/>
      </a:accent3>
      <a:accent4>
        <a:srgbClr val="7EB8E7"/>
      </a:accent4>
      <a:accent5>
        <a:srgbClr val="E3B651"/>
      </a:accent5>
      <a:accent6>
        <a:srgbClr val="96756C"/>
      </a:accent6>
      <a:hlink>
        <a:srgbClr val="66AACD"/>
      </a:hlink>
      <a:folHlink>
        <a:srgbClr val="809DB3"/>
      </a:folHlink>
    </a:clrScheme>
    <a:fontScheme name="Decatur">
      <a:majorFont>
        <a:latin typeface="Bodoni MT Condensed"/>
        <a:ea typeface=""/>
        <a:cs typeface=""/>
        <a:font script="Grek" typeface="Times New Roman"/>
        <a:font script="Cyrl" typeface="Times New Roman"/>
        <a:font script="Jpan" typeface="HG明朝E"/>
        <a:font script="Hang" typeface="HY목각파임B"/>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catur">
      <a:fillStyleLst>
        <a:solidFill>
          <a:schemeClr val="phClr"/>
        </a:solidFill>
        <a:gradFill rotWithShape="1">
          <a:gsLst>
            <a:gs pos="0">
              <a:schemeClr val="phClr">
                <a:tint val="90000"/>
                <a:satMod val="110000"/>
              </a:schemeClr>
            </a:gs>
            <a:gs pos="47500">
              <a:schemeClr val="phClr">
                <a:tint val="53000"/>
                <a:satMod val="120000"/>
              </a:schemeClr>
            </a:gs>
            <a:gs pos="58500">
              <a:schemeClr val="phClr">
                <a:tint val="53000"/>
                <a:satMod val="120000"/>
              </a:schemeClr>
            </a:gs>
            <a:gs pos="100000">
              <a:schemeClr val="phClr">
                <a:tint val="90000"/>
                <a:satMod val="110000"/>
              </a:schemeClr>
            </a:gs>
          </a:gsLst>
          <a:lin ang="3600000" scaled="1"/>
        </a:gradFill>
        <a:gradFill rotWithShape="1">
          <a:gsLst>
            <a:gs pos="0">
              <a:schemeClr val="phClr">
                <a:shade val="54000"/>
                <a:satMod val="105000"/>
              </a:schemeClr>
            </a:gs>
            <a:gs pos="47500">
              <a:schemeClr val="phClr">
                <a:shade val="88000"/>
                <a:satMod val="105000"/>
              </a:schemeClr>
            </a:gs>
            <a:gs pos="58500">
              <a:schemeClr val="phClr">
                <a:shade val="88000"/>
                <a:satMod val="105000"/>
              </a:schemeClr>
            </a:gs>
            <a:gs pos="100000">
              <a:schemeClr val="phClr">
                <a:shade val="54000"/>
                <a:satMod val="105000"/>
              </a:schemeClr>
            </a:gs>
          </a:gsLst>
          <a:lin ang="3600000" scaled="1"/>
        </a:gradFill>
      </a:fillStyleLst>
      <a:lnStyleLst>
        <a:ln w="10000" cap="flat" cmpd="sng" algn="ctr">
          <a:solidFill>
            <a:schemeClr val="phClr"/>
          </a:solidFill>
          <a:prstDash val="solid"/>
        </a:ln>
        <a:ln w="2825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3600000" algn="r" rotWithShape="0">
              <a:srgbClr val="000000">
                <a:alpha val="30000"/>
              </a:srgbClr>
            </a:outerShdw>
          </a:effectLst>
        </a:effectStyle>
        <a:effectStyle>
          <a:effectLst>
            <a:outerShdw blurRad="63500" dist="25400" dir="3600000" algn="r" rotWithShape="0">
              <a:srgbClr val="000000">
                <a:alpha val="36000"/>
              </a:srgbClr>
            </a:outerShdw>
          </a:effectLst>
          <a:scene3d>
            <a:camera prst="orthographicFront">
              <a:rot lat="0" lon="0" rev="0"/>
            </a:camera>
            <a:lightRig rig="harsh" dir="tl">
              <a:rot lat="0" lon="0" rev="9000000"/>
            </a:lightRig>
          </a:scene3d>
          <a:sp3d prstMaterial="flat">
            <a:bevelT w="38100" h="50800" prst="softRound"/>
          </a:sp3d>
        </a:effectStyle>
        <a:effectStyle>
          <a:effectLst>
            <a:outerShdw blurRad="76200" dist="38100" dir="3600000" algn="r" rotWithShape="0">
              <a:srgbClr val="000000">
                <a:alpha val="60000"/>
              </a:srgbClr>
            </a:outerShdw>
          </a:effectLst>
          <a:scene3d>
            <a:camera prst="orthographicFront">
              <a:rot lat="0" lon="0" rev="0"/>
            </a:camera>
            <a:lightRig rig="harsh" dir="tl">
              <a:rot lat="0" lon="0" rev="9000000"/>
            </a:lightRig>
          </a:scene3d>
          <a:sp3d contourW="44450" prstMaterial="flat">
            <a:bevelT w="38100" h="50800" prst="softRound"/>
            <a:contourClr>
              <a:schemeClr val="phClr">
                <a:tint val="5"/>
                <a:satMod val="130000"/>
              </a:schemeClr>
            </a:contourClr>
          </a:sp3d>
        </a:effectStyle>
      </a:effectStyleLst>
      <a:bgFillStyleLst>
        <a:solidFill>
          <a:schemeClr val="phClr"/>
        </a:solidFill>
        <a:gradFill rotWithShape="1">
          <a:gsLst>
            <a:gs pos="0">
              <a:schemeClr val="phClr">
                <a:tint val="100000"/>
                <a:shade val="52000"/>
                <a:satMod val="105000"/>
              </a:schemeClr>
            </a:gs>
            <a:gs pos="47500">
              <a:schemeClr val="phClr">
                <a:tint val="90000"/>
                <a:shade val="89000"/>
                <a:satMod val="105000"/>
              </a:schemeClr>
            </a:gs>
            <a:gs pos="58500">
              <a:schemeClr val="phClr">
                <a:tint val="85000"/>
                <a:shade val="89000"/>
                <a:satMod val="105000"/>
              </a:schemeClr>
            </a:gs>
            <a:gs pos="100000">
              <a:schemeClr val="phClr">
                <a:tint val="100000"/>
                <a:shade val="52000"/>
                <a:satMod val="105000"/>
              </a:schemeClr>
            </a:gs>
          </a:gsLst>
          <a:lin ang="3600000" scaled="0"/>
        </a:gradFill>
        <a:blipFill rotWithShape="1">
          <a:blip xmlns:r="http://schemas.openxmlformats.org/officeDocument/2006/relationships" r:embed="rId1">
            <a:duotone>
              <a:schemeClr val="phClr">
                <a:tint val="98000"/>
              </a:schemeClr>
              <a:schemeClr val="phClr">
                <a:shade val="85000"/>
                <a:satMod val="120000"/>
              </a:schemeClr>
            </a:duotone>
          </a:blip>
          <a:tile tx="0" ty="0" sx="52000" sy="5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TC101790490[[fn=Decatur]]</Template>
  <TotalTime>407</TotalTime>
  <Words>635</Words>
  <Application>Microsoft Office PowerPoint</Application>
  <PresentationFormat>On-screen Show (4:3)</PresentationFormat>
  <Paragraphs>168</Paragraphs>
  <Slides>19</Slides>
  <Notes>18</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Decatur</vt:lpstr>
      <vt:lpstr>PSPE 2014 Fall Callout</vt:lpstr>
      <vt:lpstr>PSPE Background</vt:lpstr>
      <vt:lpstr>What is PSPE? </vt:lpstr>
      <vt:lpstr>Who are we?</vt:lpstr>
      <vt:lpstr>What is Our Mission?</vt:lpstr>
      <vt:lpstr>Committees</vt:lpstr>
      <vt:lpstr>Events Committee</vt:lpstr>
      <vt:lpstr>Order of the Engineer</vt:lpstr>
      <vt:lpstr>PowerPoint Presentation</vt:lpstr>
      <vt:lpstr>Service/Social Committee</vt:lpstr>
      <vt:lpstr>Research Roundtable Committee</vt:lpstr>
      <vt:lpstr>PowerPoint Presentation</vt:lpstr>
      <vt:lpstr>PowerPoint Presentation</vt:lpstr>
      <vt:lpstr>PSPE and You</vt:lpstr>
      <vt:lpstr>How can PSPE benefit you?</vt:lpstr>
      <vt:lpstr>How can I join?</vt:lpstr>
      <vt:lpstr>Fall 2014 Office Hours</vt:lpstr>
      <vt:lpstr>Contact us!</vt:lpstr>
      <vt:lpstr>Thank you all for coming!!!</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PSPE 2014 Fall Callout</dc:title>
  <dc:creator>Patrick Scott O'Neill Miner</dc:creator>
  <cp:lastModifiedBy>Patrick Scott O'Neill Miner</cp:lastModifiedBy>
  <cp:revision>59</cp:revision>
  <dcterms:created xsi:type="dcterms:W3CDTF">2014-08-31T18:00:39Z</dcterms:created>
  <dcterms:modified xsi:type="dcterms:W3CDTF">2014-09-02T16:04:06Z</dcterms:modified>
</cp:coreProperties>
</file>